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 ContentType="image/t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6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6" r:id="rId20"/>
    <p:sldId id="277" r:id="rId21"/>
    <p:sldId id="278" r:id="rId22"/>
    <p:sldId id="279" r:id="rId23"/>
    <p:sldId id="280" r:id="rId24"/>
    <p:sldId id="281" r:id="rId25"/>
    <p:sldId id="282" r:id="rId26"/>
    <p:sldId id="283" r:id="rId27"/>
    <p:sldId id="284" r:id="rId28"/>
    <p:sldId id="285" r:id="rId29"/>
    <p:sldId id="286" r:id="rId30"/>
    <p:sldId id="287" r:id="rId31"/>
    <p:sldId id="288" r:id="rId32"/>
    <p:sldId id="289" r:id="rId33"/>
    <p:sldId id="290" r:id="rId34"/>
    <p:sldId id="291" r:id="rId35"/>
    <p:sldId id="292" r:id="rId36"/>
    <p:sldId id="293" r:id="rId37"/>
    <p:sldId id="294" r:id="rId38"/>
    <p:sldId id="295" r:id="rId39"/>
    <p:sldId id="296" r:id="rId40"/>
    <p:sldId id="297" r:id="rId41"/>
    <p:sldId id="298" r:id="rId42"/>
    <p:sldId id="299" r:id="rId43"/>
    <p:sldId id="300" r:id="rId44"/>
    <p:sldId id="301" r:id="rId45"/>
    <p:sldId id="302" r:id="rId46"/>
    <p:sldId id="303" r:id="rId47"/>
    <p:sldId id="304" r:id="rId48"/>
    <p:sldId id="305" r:id="rId49"/>
    <p:sldId id="306" r:id="rId50"/>
    <p:sldId id="307" r:id="rId51"/>
    <p:sldId id="308" r:id="rId52"/>
    <p:sldId id="309" r:id="rId53"/>
    <p:sldId id="310" r:id="rId54"/>
    <p:sldId id="322" r:id="rId55"/>
    <p:sldId id="311" r:id="rId56"/>
    <p:sldId id="312" r:id="rId57"/>
    <p:sldId id="313" r:id="rId58"/>
    <p:sldId id="314" r:id="rId59"/>
    <p:sldId id="315" r:id="rId60"/>
    <p:sldId id="316" r:id="rId61"/>
    <p:sldId id="317" r:id="rId62"/>
    <p:sldId id="318" r:id="rId63"/>
    <p:sldId id="319" r:id="rId64"/>
    <p:sldId id="320" r:id="rId65"/>
    <p:sldId id="321" r:id="rId66"/>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2800" b="0"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228600" algn="ctr" defTabSz="584200" rtl="0" fontAlgn="auto" latinLnBrk="0" hangingPunct="0">
      <a:lnSpc>
        <a:spcPct val="100000"/>
      </a:lnSpc>
      <a:spcBef>
        <a:spcPts val="0"/>
      </a:spcBef>
      <a:spcAft>
        <a:spcPts val="0"/>
      </a:spcAft>
      <a:buClrTx/>
      <a:buSzTx/>
      <a:buFontTx/>
      <a:buNone/>
      <a:tabLst/>
      <a:defRPr kumimoji="0" sz="2800" b="0"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584200" rtl="0" fontAlgn="auto" latinLnBrk="0" hangingPunct="0">
      <a:lnSpc>
        <a:spcPct val="100000"/>
      </a:lnSpc>
      <a:spcBef>
        <a:spcPts val="0"/>
      </a:spcBef>
      <a:spcAft>
        <a:spcPts val="0"/>
      </a:spcAft>
      <a:buClrTx/>
      <a:buSzTx/>
      <a:buFontTx/>
      <a:buNone/>
      <a:tabLst/>
      <a:defRPr kumimoji="0" sz="2800" b="0"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584200" rtl="0" fontAlgn="auto" latinLnBrk="0" hangingPunct="0">
      <a:lnSpc>
        <a:spcPct val="100000"/>
      </a:lnSpc>
      <a:spcBef>
        <a:spcPts val="0"/>
      </a:spcBef>
      <a:spcAft>
        <a:spcPts val="0"/>
      </a:spcAft>
      <a:buClrTx/>
      <a:buSzTx/>
      <a:buFontTx/>
      <a:buNone/>
      <a:tabLst/>
      <a:defRPr kumimoji="0" sz="2800" b="0"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584200" rtl="0" fontAlgn="auto" latinLnBrk="0" hangingPunct="0">
      <a:lnSpc>
        <a:spcPct val="100000"/>
      </a:lnSpc>
      <a:spcBef>
        <a:spcPts val="0"/>
      </a:spcBef>
      <a:spcAft>
        <a:spcPts val="0"/>
      </a:spcAft>
      <a:buClrTx/>
      <a:buSzTx/>
      <a:buFontTx/>
      <a:buNone/>
      <a:tabLst/>
      <a:defRPr kumimoji="0" sz="2800" b="0"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584200" rtl="0" fontAlgn="auto" latinLnBrk="0" hangingPunct="0">
      <a:lnSpc>
        <a:spcPct val="100000"/>
      </a:lnSpc>
      <a:spcBef>
        <a:spcPts val="0"/>
      </a:spcBef>
      <a:spcAft>
        <a:spcPts val="0"/>
      </a:spcAft>
      <a:buClrTx/>
      <a:buSzTx/>
      <a:buFontTx/>
      <a:buNone/>
      <a:tabLst/>
      <a:defRPr kumimoji="0" sz="2800" b="0"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584200" rtl="0" fontAlgn="auto" latinLnBrk="0" hangingPunct="0">
      <a:lnSpc>
        <a:spcPct val="100000"/>
      </a:lnSpc>
      <a:spcBef>
        <a:spcPts val="0"/>
      </a:spcBef>
      <a:spcAft>
        <a:spcPts val="0"/>
      </a:spcAft>
      <a:buClrTx/>
      <a:buSzTx/>
      <a:buFontTx/>
      <a:buNone/>
      <a:tabLst/>
      <a:defRPr kumimoji="0" sz="2800" b="0"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584200" rtl="0" fontAlgn="auto" latinLnBrk="0" hangingPunct="0">
      <a:lnSpc>
        <a:spcPct val="100000"/>
      </a:lnSpc>
      <a:spcBef>
        <a:spcPts val="0"/>
      </a:spcBef>
      <a:spcAft>
        <a:spcPts val="0"/>
      </a:spcAft>
      <a:buClrTx/>
      <a:buSzTx/>
      <a:buFontTx/>
      <a:buNone/>
      <a:tabLst/>
      <a:defRPr kumimoji="0" sz="2800" b="0"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584200" rtl="0" fontAlgn="auto" latinLnBrk="0" hangingPunct="0">
      <a:lnSpc>
        <a:spcPct val="100000"/>
      </a:lnSpc>
      <a:spcBef>
        <a:spcPts val="0"/>
      </a:spcBef>
      <a:spcAft>
        <a:spcPts val="0"/>
      </a:spcAft>
      <a:buClrTx/>
      <a:buSzTx/>
      <a:buFontTx/>
      <a:buNone/>
      <a:tabLst/>
      <a:defRPr kumimoji="0" sz="2800" b="0" i="0" u="none" strike="noStrike" cap="none" spc="0" normalizeH="0" baseline="0">
        <a:ln>
          <a:noFill/>
        </a:ln>
        <a:solidFill>
          <a:srgbClr val="000000"/>
        </a:solidFill>
        <a:effectLst/>
        <a:uFillTx/>
        <a:latin typeface="Helvetica Neue"/>
        <a:ea typeface="Helvetica Neue"/>
        <a:cs typeface="Helvetica Neue"/>
        <a:sym typeface="Helvetica Neue"/>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lumOff val="-13575"/>
            </a:schemeClr>
          </a:solidFill>
        </a:fill>
      </a:tcStyle>
    </a:firstCol>
    <a:lastRow>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hueOff val="114395"/>
              <a:lumOff val="-24975"/>
            </a:schemeClr>
          </a:solidFill>
        </a:fill>
      </a:tcStyle>
    </a:firstRow>
  </a:tblStyle>
  <a:tblStyle styleId="{C7B018BB-80A7-4F77-B60F-C8B233D01FF8}" styleName="">
    <a:tblBg/>
    <a:wholeTbl>
      <a:tcTxStyle b="off" i="off">
        <a:font>
          <a:latin typeface="Helvetica Neue"/>
          <a:ea typeface="Helvetica Neue"/>
          <a:cs typeface="Helvetica Neue"/>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ff" i="off">
        <a:fontRef idx="min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3">
              <a:hueOff val="362282"/>
              <a:satOff val="31803"/>
              <a:lumOff val="-18242"/>
            </a:schemeClr>
          </a:solidFill>
        </a:fill>
      </a:tcStyle>
    </a:firstCol>
    <a:lastRow>
      <a:tcTxStyle b="off" i="off">
        <a:font>
          <a:latin typeface="Helvetica Neue"/>
          <a:ea typeface="Helvetica Neue"/>
          <a:cs typeface="Helvetica Neue"/>
        </a:font>
        <a:srgbClr val="000000"/>
      </a:tcTxStyle>
      <a:tcStyle>
        <a:tcBdr>
          <a:left>
            <a:ln w="12700" cap="flat">
              <a:solidFill>
                <a:srgbClr val="606060"/>
              </a:solidFill>
              <a:prstDash val="solid"/>
              <a:miter lim="400000"/>
            </a:ln>
          </a:left>
          <a:right>
            <a:ln w="12700" cap="flat">
              <a:solidFill>
                <a:srgbClr val="606060"/>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EBEBEB"/>
          </a:solidFill>
        </a:fill>
      </a:tcStyle>
    </a:lastRow>
    <a:firstRow>
      <a:tcTxStyle b="off" i="off">
        <a:fontRef idx="minor">
          <a:srgbClr val="FFFFFF"/>
        </a:fontRef>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rgbClr val="017101"/>
          </a:solidFill>
        </a:fill>
      </a:tcStyle>
    </a:firstRow>
  </a:tblStyle>
  <a:tblStyle styleId="{EEE7283C-3CF3-47DC-8721-378D4A62B228}" styleName="">
    <a:tblBg/>
    <a:wholeTbl>
      <a:tcTxStyle b="off" i="off">
        <a:font>
          <a:latin typeface="Helvetica Neue Light"/>
          <a:ea typeface="Helvetica Neue Light"/>
          <a:cs typeface="Helvetica Neue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FAF7E9"/>
          </a:solidFill>
        </a:fill>
      </a:tcStyle>
    </a:wholeTbl>
    <a:band2H>
      <a:tcTxStyle/>
      <a:tcStyle>
        <a:tcBdr/>
        <a:fill>
          <a:solidFill>
            <a:srgbClr val="EDEADD"/>
          </a:solidFill>
        </a:fill>
      </a:tcStyle>
    </a:band2H>
    <a:firstCol>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9BA00"/>
          </a:solidFill>
        </a:fill>
      </a:tcStyle>
    </a:firstCol>
    <a:la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lastRow>
    <a:fir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firstRow>
  </a:tblStyle>
  <a:tblStyle styleId="{CF821DB8-F4EB-4A41-A1BA-3FCAFE7338EE}" styleName="">
    <a:tblBg/>
    <a:wholeTbl>
      <a:tcTxStyle b="off" i="off">
        <a:font>
          <a:latin typeface="Helvetica Neue"/>
          <a:ea typeface="Helvetica Neue"/>
          <a:cs typeface="Helvetica Neue"/>
        </a:font>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EBEBEB"/>
          </a:solidFill>
        </a:fill>
      </a:tcStyle>
    </a:wholeTbl>
    <a:band2H>
      <a:tcTxStyle/>
      <a:tcStyle>
        <a:tcBdr/>
        <a:fill>
          <a:solidFill>
            <a:srgbClr val="DADBDA"/>
          </a:solidFill>
        </a:fill>
      </a:tcStyle>
    </a:band2H>
    <a:firstCol>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chemeClr val="accent6">
              <a:hueOff val="-146070"/>
              <a:satOff val="-10048"/>
              <a:lumOff val="-30626"/>
            </a:schemeClr>
          </a:solidFill>
        </a:fill>
      </a:tcStyle>
    </a:firstCol>
    <a:la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lastRow>
    <a:fir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firstRow>
  </a:tblStyle>
  <a:tblStyle styleId="{33BA23B1-9221-436E-865A-0063620EA4FD}" styleName="">
    <a:tblBg/>
    <a:wholeTbl>
      <a:tcTxStyle b="off" i="off">
        <a:font>
          <a:latin typeface="Helvetica Neue"/>
          <a:ea typeface="Helvetica Neue"/>
          <a:cs typeface="Helvetica Neue"/>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B5B5C1"/>
          </a:solidFill>
        </a:fill>
      </a:tcStyle>
    </a:wholeTbl>
    <a:band2H>
      <a:tcTxStyle/>
      <a:tcStyle>
        <a:tcBdr/>
        <a:fill>
          <a:solidFill>
            <a:srgbClr val="9A9AA5"/>
          </a:solidFill>
        </a:fill>
      </a:tcStyle>
    </a:band2H>
    <a:firstCol>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85F"/>
          </a:solidFill>
        </a:fill>
      </a:tcStyle>
    </a:firstCol>
    <a:la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lastRow>
    <a:fir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firstRow>
  </a:tblStyle>
  <a:tblStyle styleId="{2708684C-4D16-4618-839F-0558EEFCDFE6}" styleName="">
    <a:tblBg/>
    <a:wholeTbl>
      <a:tcTxStyle b="off"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Neue"/>
          <a:ea typeface="Helvetica Neue"/>
          <a:cs typeface="Helvetica Neue"/>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510" autoAdjust="0"/>
    <p:restoredTop sz="88448" autoAdjust="0"/>
  </p:normalViewPr>
  <p:slideViewPr>
    <p:cSldViewPr snapToGrid="0">
      <p:cViewPr varScale="1">
        <p:scale>
          <a:sx n="70" d="100"/>
          <a:sy n="70" d="100"/>
        </p:scale>
        <p:origin x="1806"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05" name="Shape 405"/>
          <p:cNvSpPr>
            <a:spLocks noGrp="1" noRot="1" noChangeAspect="1"/>
          </p:cNvSpPr>
          <p:nvPr>
            <p:ph type="sldImg"/>
          </p:nvPr>
        </p:nvSpPr>
        <p:spPr>
          <a:xfrm>
            <a:off x="1143000" y="685800"/>
            <a:ext cx="4572000" cy="3429000"/>
          </a:xfrm>
          <a:prstGeom prst="rect">
            <a:avLst/>
          </a:prstGeom>
        </p:spPr>
        <p:txBody>
          <a:bodyPr/>
          <a:lstStyle/>
          <a:p>
            <a:endParaRPr/>
          </a:p>
        </p:txBody>
      </p:sp>
      <p:sp>
        <p:nvSpPr>
          <p:cNvPr id="406" name="Shape 406"/>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8" name="Shape 428"/>
          <p:cNvSpPr>
            <a:spLocks noGrp="1" noRot="1" noChangeAspect="1"/>
          </p:cNvSpPr>
          <p:nvPr>
            <p:ph type="sldImg"/>
          </p:nvPr>
        </p:nvSpPr>
        <p:spPr>
          <a:prstGeom prst="rect">
            <a:avLst/>
          </a:prstGeom>
        </p:spPr>
        <p:txBody>
          <a:bodyPr/>
          <a:lstStyle/>
          <a:p>
            <a:endParaRPr/>
          </a:p>
        </p:txBody>
      </p:sp>
      <p:sp>
        <p:nvSpPr>
          <p:cNvPr id="429" name="Shape 429"/>
          <p:cNvSpPr>
            <a:spLocks noGrp="1"/>
          </p:cNvSpPr>
          <p:nvPr>
            <p:ph type="body" sz="quarter" idx="1"/>
          </p:nvPr>
        </p:nvSpPr>
        <p:spPr>
          <a:prstGeom prst="rect">
            <a:avLst/>
          </a:prstGeom>
        </p:spPr>
        <p:txBody>
          <a:bodyPr/>
          <a:lstStyle>
            <a:lvl1pPr defTabSz="914400">
              <a:defRPr sz="1200"/>
            </a:lvl1pPr>
          </a:lstStyle>
          <a:p>
            <a:r>
              <a:t>介电常数真空εr=1，k为静电力常量（1/4pi k），a为两板正对面积，d为两板间距离。</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7" name="Shape 657"/>
          <p:cNvSpPr>
            <a:spLocks noGrp="1" noRot="1" noChangeAspect="1"/>
          </p:cNvSpPr>
          <p:nvPr>
            <p:ph type="sldImg"/>
          </p:nvPr>
        </p:nvSpPr>
        <p:spPr>
          <a:prstGeom prst="rect">
            <a:avLst/>
          </a:prstGeom>
        </p:spPr>
        <p:txBody>
          <a:bodyPr/>
          <a:lstStyle/>
          <a:p>
            <a:endParaRPr/>
          </a:p>
        </p:txBody>
      </p:sp>
      <p:sp>
        <p:nvSpPr>
          <p:cNvPr id="658" name="Shape 658"/>
          <p:cNvSpPr>
            <a:spLocks noGrp="1"/>
          </p:cNvSpPr>
          <p:nvPr>
            <p:ph type="body" sz="quarter" idx="1"/>
          </p:nvPr>
        </p:nvSpPr>
        <p:spPr>
          <a:prstGeom prst="rect">
            <a:avLst/>
          </a:prstGeom>
        </p:spPr>
        <p:txBody>
          <a:bodyPr/>
          <a:lstStyle>
            <a:lvl1pPr defTabSz="914400">
              <a:defRPr sz="1200"/>
            </a:lvl1pPr>
          </a:lstStyle>
          <a:p>
            <a:r>
              <a:t>少一个公式</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6" name="Shape 996"/>
          <p:cNvSpPr>
            <a:spLocks noGrp="1" noRot="1" noChangeAspect="1"/>
          </p:cNvSpPr>
          <p:nvPr>
            <p:ph type="sldImg"/>
          </p:nvPr>
        </p:nvSpPr>
        <p:spPr>
          <a:prstGeom prst="rect">
            <a:avLst/>
          </a:prstGeom>
        </p:spPr>
        <p:txBody>
          <a:bodyPr/>
          <a:lstStyle/>
          <a:p>
            <a:endParaRPr/>
          </a:p>
        </p:txBody>
      </p:sp>
      <p:sp>
        <p:nvSpPr>
          <p:cNvPr id="997" name="Shape 997"/>
          <p:cNvSpPr>
            <a:spLocks noGrp="1"/>
          </p:cNvSpPr>
          <p:nvPr>
            <p:ph type="body" sz="quarter" idx="1"/>
          </p:nvPr>
        </p:nvSpPr>
        <p:spPr>
          <a:prstGeom prst="rect">
            <a:avLst/>
          </a:prstGeom>
        </p:spPr>
        <p:txBody>
          <a:bodyPr/>
          <a:lstStyle/>
          <a:p>
            <a:r>
              <a:t>电容式触摸屏内部由驱动电极与接收电极组成，驱动电极发出低电压高频信号投射到接收电极形成稳定的电流，当人体接触到电容屏时，由于人体接地，手指与电容屏就形成一个等效电容，而高频信号可以通过这一等效电容流入地线，由此接收端所接收的电荷量减小，而当手指越靠近发射端时，电荷减小越明显，最后根据接收端所接收的电流强度来确定所触碰的点。至于多点触控，简单地说，就是将屏幕分块，在每一个区域里的每组互电容模块都是独立工作的，所以电容屏就可以独立检测到各区域的触控情况，进行处理后，实现多点触控。</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3" name="Shape 663"/>
          <p:cNvSpPr>
            <a:spLocks noGrp="1" noRot="1" noChangeAspect="1"/>
          </p:cNvSpPr>
          <p:nvPr>
            <p:ph type="sldImg"/>
          </p:nvPr>
        </p:nvSpPr>
        <p:spPr>
          <a:prstGeom prst="rect">
            <a:avLst/>
          </a:prstGeom>
        </p:spPr>
        <p:txBody>
          <a:bodyPr/>
          <a:lstStyle/>
          <a:p>
            <a:endParaRPr/>
          </a:p>
        </p:txBody>
      </p:sp>
      <p:sp>
        <p:nvSpPr>
          <p:cNvPr id="664" name="Shape 664"/>
          <p:cNvSpPr>
            <a:spLocks noGrp="1"/>
          </p:cNvSpPr>
          <p:nvPr>
            <p:ph type="body" sz="quarter" idx="1"/>
          </p:nvPr>
        </p:nvSpPr>
        <p:spPr>
          <a:prstGeom prst="rect">
            <a:avLst/>
          </a:prstGeom>
        </p:spPr>
        <p:txBody>
          <a:bodyPr/>
          <a:lstStyle/>
          <a:p>
            <a:pPr defTabSz="914400">
              <a:defRPr sz="1200"/>
            </a:pPr>
            <a:r>
              <a:t>1.4pf</a:t>
            </a:r>
          </a:p>
          <a:p>
            <a:pPr defTabSz="914400">
              <a:defRPr sz="1200"/>
            </a:pPr>
            <a:r>
              <a:t>1.1pf</a:t>
            </a:r>
          </a:p>
          <a:p>
            <a:pPr defTabSz="914400">
              <a:defRPr sz="1200"/>
            </a:pPr>
            <a:r>
              <a:t>0.14*10-9</a:t>
            </a:r>
          </a:p>
        </p:txBody>
      </p:sp>
    </p:spTree>
    <p:extLst>
      <p:ext uri="{BB962C8B-B14F-4D97-AF65-F5344CB8AC3E}">
        <p14:creationId xmlns:p14="http://schemas.microsoft.com/office/powerpoint/2010/main" val="6262696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标题与副标题">
    <p:spTree>
      <p:nvGrpSpPr>
        <p:cNvPr id="1" name=""/>
        <p:cNvGrpSpPr/>
        <p:nvPr/>
      </p:nvGrpSpPr>
      <p:grpSpPr>
        <a:xfrm>
          <a:off x="0" y="0"/>
          <a:ext cx="0" cy="0"/>
          <a:chOff x="0" y="0"/>
          <a:chExt cx="0" cy="0"/>
        </a:xfrm>
      </p:grpSpPr>
      <p:sp>
        <p:nvSpPr>
          <p:cNvPr id="11" name="标题文本"/>
          <p:cNvSpPr txBox="1">
            <a:spLocks noGrp="1"/>
          </p:cNvSpPr>
          <p:nvPr>
            <p:ph type="title"/>
          </p:nvPr>
        </p:nvSpPr>
        <p:spPr>
          <a:xfrm>
            <a:off x="1270000" y="1638300"/>
            <a:ext cx="10464800" cy="3302000"/>
          </a:xfrm>
          <a:prstGeom prst="rect">
            <a:avLst/>
          </a:prstGeom>
        </p:spPr>
        <p:txBody>
          <a:bodyPr anchor="b"/>
          <a:lstStyle/>
          <a:p>
            <a:r>
              <a:t>标题文本</a:t>
            </a:r>
          </a:p>
        </p:txBody>
      </p:sp>
      <p:sp>
        <p:nvSpPr>
          <p:cNvPr id="12" name="正文级别 1…"/>
          <p:cNvSpPr txBox="1">
            <a:spLocks noGrp="1"/>
          </p:cNvSpPr>
          <p:nvPr>
            <p:ph type="body" sz="quarter" idx="1"/>
          </p:nvPr>
        </p:nvSpPr>
        <p:spPr>
          <a:xfrm>
            <a:off x="1270000" y="5041900"/>
            <a:ext cx="10464800" cy="1130300"/>
          </a:xfrm>
          <a:prstGeom prst="rect">
            <a:avLst/>
          </a:prstGeom>
        </p:spPr>
        <p:txBody>
          <a:bodyPr anchor="t"/>
          <a:lstStyle>
            <a:lvl1pPr marL="0" indent="0" algn="ctr">
              <a:spcBef>
                <a:spcPts val="0"/>
              </a:spcBef>
              <a:buSzTx/>
              <a:buNone/>
              <a:defRPr sz="3700">
                <a:latin typeface="Helvetica Neue"/>
                <a:ea typeface="Helvetica Neue"/>
                <a:cs typeface="Helvetica Neue"/>
                <a:sym typeface="Helvetica Neue"/>
              </a:defRPr>
            </a:lvl1pPr>
            <a:lvl2pPr marL="0" indent="0" algn="ctr">
              <a:spcBef>
                <a:spcPts val="0"/>
              </a:spcBef>
              <a:buSzTx/>
              <a:buNone/>
              <a:defRPr sz="3700">
                <a:latin typeface="Helvetica Neue"/>
                <a:ea typeface="Helvetica Neue"/>
                <a:cs typeface="Helvetica Neue"/>
                <a:sym typeface="Helvetica Neue"/>
              </a:defRPr>
            </a:lvl2pPr>
            <a:lvl3pPr marL="0" indent="0" algn="ctr">
              <a:spcBef>
                <a:spcPts val="0"/>
              </a:spcBef>
              <a:buSzTx/>
              <a:buNone/>
              <a:defRPr sz="3700">
                <a:latin typeface="Helvetica Neue"/>
                <a:ea typeface="Helvetica Neue"/>
                <a:cs typeface="Helvetica Neue"/>
                <a:sym typeface="Helvetica Neue"/>
              </a:defRPr>
            </a:lvl3pPr>
            <a:lvl4pPr marL="0" indent="0" algn="ctr">
              <a:spcBef>
                <a:spcPts val="0"/>
              </a:spcBef>
              <a:buSzTx/>
              <a:buNone/>
              <a:defRPr sz="3700">
                <a:latin typeface="Helvetica Neue"/>
                <a:ea typeface="Helvetica Neue"/>
                <a:cs typeface="Helvetica Neue"/>
                <a:sym typeface="Helvetica Neue"/>
              </a:defRPr>
            </a:lvl4pPr>
            <a:lvl5pPr marL="0" indent="0" algn="ctr">
              <a:spcBef>
                <a:spcPts val="0"/>
              </a:spcBef>
              <a:buSzTx/>
              <a:buNone/>
              <a:defRPr sz="3700">
                <a:latin typeface="Helvetica Neue"/>
                <a:ea typeface="Helvetica Neue"/>
                <a:cs typeface="Helvetica Neue"/>
                <a:sym typeface="Helvetica Neue"/>
              </a:defRPr>
            </a:lvl5pPr>
          </a:lstStyle>
          <a:p>
            <a:r>
              <a:t>正文级别 1</a:t>
            </a:r>
          </a:p>
          <a:p>
            <a:pPr lvl="1"/>
            <a:r>
              <a:t>正文级别 2</a:t>
            </a:r>
          </a:p>
          <a:p>
            <a:pPr lvl="2"/>
            <a:r>
              <a:t>正文级别 3</a:t>
            </a:r>
          </a:p>
          <a:p>
            <a:pPr lvl="3"/>
            <a:r>
              <a:t>正文级别 4</a:t>
            </a:r>
          </a:p>
          <a:p>
            <a:pPr lvl="4"/>
            <a:r>
              <a:t>正文级别 5</a:t>
            </a:r>
          </a:p>
        </p:txBody>
      </p:sp>
      <p:sp>
        <p:nvSpPr>
          <p:cNvPr id="13" name="幻灯片编号"/>
          <p:cNvSpPr txBox="1">
            <a:spLocks noGrp="1"/>
          </p:cNvSpPr>
          <p:nvPr>
            <p:ph type="sldNum" sz="quarter" idx="2"/>
          </p:nvPr>
        </p:nvSpPr>
        <p:spPr>
          <a:prstGeom prst="rect">
            <a:avLst/>
          </a:prstGeom>
        </p:spPr>
        <p:txBody>
          <a:bodyPr/>
          <a:lstStyle>
            <a:lvl1pPr>
              <a:defRPr>
                <a:latin typeface="Helvetica Neue Thin"/>
                <a:ea typeface="Helvetica Neue Thin"/>
                <a:cs typeface="Helvetica Neue Thin"/>
                <a:sym typeface="Helvetica Neue Thin"/>
              </a:defRPr>
            </a:lvl1p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引文">
    <p:spTree>
      <p:nvGrpSpPr>
        <p:cNvPr id="1" name=""/>
        <p:cNvGrpSpPr/>
        <p:nvPr/>
      </p:nvGrpSpPr>
      <p:grpSpPr>
        <a:xfrm>
          <a:off x="0" y="0"/>
          <a:ext cx="0" cy="0"/>
          <a:chOff x="0" y="0"/>
          <a:chExt cx="0" cy="0"/>
        </a:xfrm>
      </p:grpSpPr>
      <p:sp>
        <p:nvSpPr>
          <p:cNvPr id="382" name="–Johnny Appleseed"/>
          <p:cNvSpPr txBox="1">
            <a:spLocks noGrp="1"/>
          </p:cNvSpPr>
          <p:nvPr>
            <p:ph type="body" sz="quarter" idx="13"/>
          </p:nvPr>
        </p:nvSpPr>
        <p:spPr>
          <a:xfrm>
            <a:off x="1270000" y="6362700"/>
            <a:ext cx="10464800" cy="461366"/>
          </a:xfrm>
          <a:prstGeom prst="rect">
            <a:avLst/>
          </a:prstGeom>
        </p:spPr>
        <p:txBody>
          <a:bodyPr anchor="t">
            <a:spAutoFit/>
          </a:bodyPr>
          <a:lstStyle>
            <a:lvl1pPr marL="0" indent="0" algn="ctr">
              <a:spcBef>
                <a:spcPts val="0"/>
              </a:spcBef>
              <a:buSzTx/>
              <a:buNone/>
              <a:defRPr sz="2400" i="1">
                <a:latin typeface="Helvetica Neue"/>
                <a:ea typeface="Helvetica Neue"/>
                <a:cs typeface="Helvetica Neue"/>
                <a:sym typeface="Helvetica Neue"/>
              </a:defRPr>
            </a:lvl1pPr>
          </a:lstStyle>
          <a:p>
            <a:r>
              <a:t>–Johnny Appleseed</a:t>
            </a:r>
          </a:p>
        </p:txBody>
      </p:sp>
      <p:sp>
        <p:nvSpPr>
          <p:cNvPr id="383" name="“在此键入引文。”"/>
          <p:cNvSpPr txBox="1">
            <a:spLocks noGrp="1"/>
          </p:cNvSpPr>
          <p:nvPr>
            <p:ph type="body" sz="quarter" idx="14"/>
          </p:nvPr>
        </p:nvSpPr>
        <p:spPr>
          <a:xfrm>
            <a:off x="1270000" y="4216400"/>
            <a:ext cx="10464800" cy="711201"/>
          </a:xfrm>
          <a:prstGeom prst="rect">
            <a:avLst/>
          </a:prstGeom>
        </p:spPr>
        <p:txBody>
          <a:bodyPr>
            <a:spAutoFit/>
          </a:bodyPr>
          <a:lstStyle>
            <a:lvl1pPr marL="0" indent="0" algn="ctr">
              <a:spcBef>
                <a:spcPts val="0"/>
              </a:spcBef>
              <a:buSzTx/>
              <a:buNone/>
              <a:defRPr sz="3400">
                <a:latin typeface="+mn-lt"/>
                <a:ea typeface="+mn-ea"/>
                <a:cs typeface="+mn-cs"/>
                <a:sym typeface="Helvetica Neue Medium"/>
              </a:defRPr>
            </a:lvl1pPr>
          </a:lstStyle>
          <a:p>
            <a:r>
              <a:t>“在此键入引文。”</a:t>
            </a:r>
          </a:p>
        </p:txBody>
      </p:sp>
      <p:sp>
        <p:nvSpPr>
          <p:cNvPr id="384"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照片">
    <p:spTree>
      <p:nvGrpSpPr>
        <p:cNvPr id="1" name=""/>
        <p:cNvGrpSpPr/>
        <p:nvPr/>
      </p:nvGrpSpPr>
      <p:grpSpPr>
        <a:xfrm>
          <a:off x="0" y="0"/>
          <a:ext cx="0" cy="0"/>
          <a:chOff x="0" y="0"/>
          <a:chExt cx="0" cy="0"/>
        </a:xfrm>
      </p:grpSpPr>
      <p:sp>
        <p:nvSpPr>
          <p:cNvPr id="391" name="图像"/>
          <p:cNvSpPr>
            <a:spLocks noGrp="1"/>
          </p:cNvSpPr>
          <p:nvPr>
            <p:ph type="pic" idx="13"/>
          </p:nvPr>
        </p:nvSpPr>
        <p:spPr>
          <a:xfrm>
            <a:off x="-949853" y="0"/>
            <a:ext cx="14904506" cy="9944100"/>
          </a:xfrm>
          <a:prstGeom prst="rect">
            <a:avLst/>
          </a:prstGeom>
        </p:spPr>
        <p:txBody>
          <a:bodyPr lIns="91439" tIns="45719" rIns="91439" bIns="45719" anchor="t">
            <a:noAutofit/>
          </a:bodyPr>
          <a:lstStyle/>
          <a:p>
            <a:endParaRPr/>
          </a:p>
        </p:txBody>
      </p:sp>
      <p:sp>
        <p:nvSpPr>
          <p:cNvPr id="392"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空白">
    <p:spTree>
      <p:nvGrpSpPr>
        <p:cNvPr id="1" name=""/>
        <p:cNvGrpSpPr/>
        <p:nvPr/>
      </p:nvGrpSpPr>
      <p:grpSpPr>
        <a:xfrm>
          <a:off x="0" y="0"/>
          <a:ext cx="0" cy="0"/>
          <a:chOff x="0" y="0"/>
          <a:chExt cx="0" cy="0"/>
        </a:xfrm>
      </p:grpSpPr>
      <p:sp>
        <p:nvSpPr>
          <p:cNvPr id="399"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照片 - 水平">
    <p:spTree>
      <p:nvGrpSpPr>
        <p:cNvPr id="1" name=""/>
        <p:cNvGrpSpPr/>
        <p:nvPr/>
      </p:nvGrpSpPr>
      <p:grpSpPr>
        <a:xfrm>
          <a:off x="0" y="0"/>
          <a:ext cx="0" cy="0"/>
          <a:chOff x="0" y="0"/>
          <a:chExt cx="0" cy="0"/>
        </a:xfrm>
      </p:grpSpPr>
      <p:sp>
        <p:nvSpPr>
          <p:cNvPr id="20" name="图像"/>
          <p:cNvSpPr>
            <a:spLocks noGrp="1"/>
          </p:cNvSpPr>
          <p:nvPr>
            <p:ph type="pic" idx="13"/>
          </p:nvPr>
        </p:nvSpPr>
        <p:spPr>
          <a:xfrm>
            <a:off x="1622088" y="289099"/>
            <a:ext cx="9753603" cy="6505789"/>
          </a:xfrm>
          <a:prstGeom prst="rect">
            <a:avLst/>
          </a:prstGeom>
        </p:spPr>
        <p:txBody>
          <a:bodyPr lIns="91439" tIns="45719" rIns="91439" bIns="45719" anchor="t">
            <a:noAutofit/>
          </a:bodyPr>
          <a:lstStyle/>
          <a:p>
            <a:endParaRPr/>
          </a:p>
        </p:txBody>
      </p:sp>
      <p:sp>
        <p:nvSpPr>
          <p:cNvPr id="21" name="标题文本"/>
          <p:cNvSpPr txBox="1">
            <a:spLocks noGrp="1"/>
          </p:cNvSpPr>
          <p:nvPr>
            <p:ph type="title"/>
          </p:nvPr>
        </p:nvSpPr>
        <p:spPr>
          <a:xfrm>
            <a:off x="1270000" y="6718300"/>
            <a:ext cx="10464800" cy="1422400"/>
          </a:xfrm>
          <a:prstGeom prst="rect">
            <a:avLst/>
          </a:prstGeom>
        </p:spPr>
        <p:txBody>
          <a:bodyPr anchor="b"/>
          <a:lstStyle/>
          <a:p>
            <a:r>
              <a:t>标题文本</a:t>
            </a:r>
          </a:p>
        </p:txBody>
      </p:sp>
      <p:sp>
        <p:nvSpPr>
          <p:cNvPr id="22" name="正文级别 1…"/>
          <p:cNvSpPr txBox="1">
            <a:spLocks noGrp="1"/>
          </p:cNvSpPr>
          <p:nvPr>
            <p:ph type="body" sz="quarter" idx="1"/>
          </p:nvPr>
        </p:nvSpPr>
        <p:spPr>
          <a:xfrm>
            <a:off x="1270000" y="8153400"/>
            <a:ext cx="10464800" cy="1130300"/>
          </a:xfrm>
          <a:prstGeom prst="rect">
            <a:avLst/>
          </a:prstGeom>
        </p:spPr>
        <p:txBody>
          <a:bodyPr anchor="t"/>
          <a:lstStyle>
            <a:lvl1pPr marL="0" indent="0" algn="ctr">
              <a:spcBef>
                <a:spcPts val="0"/>
              </a:spcBef>
              <a:buSzTx/>
              <a:buNone/>
              <a:defRPr sz="3700">
                <a:latin typeface="Helvetica Neue"/>
                <a:ea typeface="Helvetica Neue"/>
                <a:cs typeface="Helvetica Neue"/>
                <a:sym typeface="Helvetica Neue"/>
              </a:defRPr>
            </a:lvl1pPr>
            <a:lvl2pPr marL="0" indent="0" algn="ctr">
              <a:spcBef>
                <a:spcPts val="0"/>
              </a:spcBef>
              <a:buSzTx/>
              <a:buNone/>
              <a:defRPr sz="3700">
                <a:latin typeface="Helvetica Neue"/>
                <a:ea typeface="Helvetica Neue"/>
                <a:cs typeface="Helvetica Neue"/>
                <a:sym typeface="Helvetica Neue"/>
              </a:defRPr>
            </a:lvl2pPr>
            <a:lvl3pPr marL="0" indent="0" algn="ctr">
              <a:spcBef>
                <a:spcPts val="0"/>
              </a:spcBef>
              <a:buSzTx/>
              <a:buNone/>
              <a:defRPr sz="3700">
                <a:latin typeface="Helvetica Neue"/>
                <a:ea typeface="Helvetica Neue"/>
                <a:cs typeface="Helvetica Neue"/>
                <a:sym typeface="Helvetica Neue"/>
              </a:defRPr>
            </a:lvl3pPr>
            <a:lvl4pPr marL="0" indent="0" algn="ctr">
              <a:spcBef>
                <a:spcPts val="0"/>
              </a:spcBef>
              <a:buSzTx/>
              <a:buNone/>
              <a:defRPr sz="3700">
                <a:latin typeface="Helvetica Neue"/>
                <a:ea typeface="Helvetica Neue"/>
                <a:cs typeface="Helvetica Neue"/>
                <a:sym typeface="Helvetica Neue"/>
              </a:defRPr>
            </a:lvl4pPr>
            <a:lvl5pPr marL="0" indent="0" algn="ctr">
              <a:spcBef>
                <a:spcPts val="0"/>
              </a:spcBef>
              <a:buSzTx/>
              <a:buNone/>
              <a:defRPr sz="3700">
                <a:latin typeface="Helvetica Neue"/>
                <a:ea typeface="Helvetica Neue"/>
                <a:cs typeface="Helvetica Neue"/>
                <a:sym typeface="Helvetica Neue"/>
              </a:defRPr>
            </a:lvl5pPr>
          </a:lstStyle>
          <a:p>
            <a:r>
              <a:t>正文级别 1</a:t>
            </a:r>
          </a:p>
          <a:p>
            <a:pPr lvl="1"/>
            <a:r>
              <a:t>正文级别 2</a:t>
            </a:r>
          </a:p>
          <a:p>
            <a:pPr lvl="2"/>
            <a:r>
              <a:t>正文级别 3</a:t>
            </a:r>
          </a:p>
          <a:p>
            <a:pPr lvl="3"/>
            <a:r>
              <a:t>正文级别 4</a:t>
            </a:r>
          </a:p>
          <a:p>
            <a:pPr lvl="4"/>
            <a:r>
              <a:t>正文级别 5</a:t>
            </a:r>
          </a:p>
        </p:txBody>
      </p:sp>
      <p:sp>
        <p:nvSpPr>
          <p:cNvPr id="23"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标题 - 居中">
    <p:spTree>
      <p:nvGrpSpPr>
        <p:cNvPr id="1" name=""/>
        <p:cNvGrpSpPr/>
        <p:nvPr/>
      </p:nvGrpSpPr>
      <p:grpSpPr>
        <a:xfrm>
          <a:off x="0" y="0"/>
          <a:ext cx="0" cy="0"/>
          <a:chOff x="0" y="0"/>
          <a:chExt cx="0" cy="0"/>
        </a:xfrm>
      </p:grpSpPr>
      <p:sp>
        <p:nvSpPr>
          <p:cNvPr id="30" name="标题文本"/>
          <p:cNvSpPr txBox="1">
            <a:spLocks noGrp="1"/>
          </p:cNvSpPr>
          <p:nvPr>
            <p:ph type="title"/>
          </p:nvPr>
        </p:nvSpPr>
        <p:spPr>
          <a:xfrm>
            <a:off x="1270000" y="3225800"/>
            <a:ext cx="10464800" cy="3302000"/>
          </a:xfrm>
          <a:prstGeom prst="rect">
            <a:avLst/>
          </a:prstGeom>
        </p:spPr>
        <p:txBody>
          <a:bodyPr/>
          <a:lstStyle/>
          <a:p>
            <a:r>
              <a:t>标题文本</a:t>
            </a:r>
          </a:p>
        </p:txBody>
      </p:sp>
      <p:sp>
        <p:nvSpPr>
          <p:cNvPr id="31"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照片 - 垂直">
    <p:spTree>
      <p:nvGrpSpPr>
        <p:cNvPr id="1" name=""/>
        <p:cNvGrpSpPr/>
        <p:nvPr/>
      </p:nvGrpSpPr>
      <p:grpSpPr>
        <a:xfrm>
          <a:off x="0" y="0"/>
          <a:ext cx="0" cy="0"/>
          <a:chOff x="0" y="0"/>
          <a:chExt cx="0" cy="0"/>
        </a:xfrm>
      </p:grpSpPr>
      <p:sp>
        <p:nvSpPr>
          <p:cNvPr id="38" name="图像"/>
          <p:cNvSpPr>
            <a:spLocks noGrp="1"/>
          </p:cNvSpPr>
          <p:nvPr>
            <p:ph type="pic" idx="13"/>
          </p:nvPr>
        </p:nvSpPr>
        <p:spPr>
          <a:xfrm>
            <a:off x="2263775" y="613833"/>
            <a:ext cx="12401550" cy="8267701"/>
          </a:xfrm>
          <a:prstGeom prst="rect">
            <a:avLst/>
          </a:prstGeom>
        </p:spPr>
        <p:txBody>
          <a:bodyPr lIns="91439" tIns="45719" rIns="91439" bIns="45719" anchor="t">
            <a:noAutofit/>
          </a:bodyPr>
          <a:lstStyle/>
          <a:p>
            <a:endParaRPr/>
          </a:p>
        </p:txBody>
      </p:sp>
      <p:sp>
        <p:nvSpPr>
          <p:cNvPr id="39" name="标题文本"/>
          <p:cNvSpPr txBox="1">
            <a:spLocks noGrp="1"/>
          </p:cNvSpPr>
          <p:nvPr>
            <p:ph type="title"/>
          </p:nvPr>
        </p:nvSpPr>
        <p:spPr>
          <a:xfrm>
            <a:off x="952500" y="635000"/>
            <a:ext cx="5334000" cy="3987800"/>
          </a:xfrm>
          <a:prstGeom prst="rect">
            <a:avLst/>
          </a:prstGeom>
        </p:spPr>
        <p:txBody>
          <a:bodyPr anchor="b"/>
          <a:lstStyle>
            <a:lvl1pPr>
              <a:defRPr sz="6000"/>
            </a:lvl1pPr>
          </a:lstStyle>
          <a:p>
            <a:r>
              <a:t>标题文本</a:t>
            </a:r>
          </a:p>
        </p:txBody>
      </p:sp>
      <p:sp>
        <p:nvSpPr>
          <p:cNvPr id="40" name="正文级别 1…"/>
          <p:cNvSpPr txBox="1">
            <a:spLocks noGrp="1"/>
          </p:cNvSpPr>
          <p:nvPr>
            <p:ph type="body" sz="quarter" idx="1"/>
          </p:nvPr>
        </p:nvSpPr>
        <p:spPr>
          <a:xfrm>
            <a:off x="952500" y="4724400"/>
            <a:ext cx="5334000" cy="4114800"/>
          </a:xfrm>
          <a:prstGeom prst="rect">
            <a:avLst/>
          </a:prstGeom>
        </p:spPr>
        <p:txBody>
          <a:bodyPr anchor="t"/>
          <a:lstStyle>
            <a:lvl1pPr marL="0" indent="0" algn="ctr">
              <a:spcBef>
                <a:spcPts val="0"/>
              </a:spcBef>
              <a:buSzTx/>
              <a:buNone/>
              <a:defRPr sz="3700">
                <a:latin typeface="Helvetica Neue"/>
                <a:ea typeface="Helvetica Neue"/>
                <a:cs typeface="Helvetica Neue"/>
                <a:sym typeface="Helvetica Neue"/>
              </a:defRPr>
            </a:lvl1pPr>
            <a:lvl2pPr marL="0" indent="0" algn="ctr">
              <a:spcBef>
                <a:spcPts val="0"/>
              </a:spcBef>
              <a:buSzTx/>
              <a:buNone/>
              <a:defRPr sz="3700">
                <a:latin typeface="Helvetica Neue"/>
                <a:ea typeface="Helvetica Neue"/>
                <a:cs typeface="Helvetica Neue"/>
                <a:sym typeface="Helvetica Neue"/>
              </a:defRPr>
            </a:lvl2pPr>
            <a:lvl3pPr marL="0" indent="0" algn="ctr">
              <a:spcBef>
                <a:spcPts val="0"/>
              </a:spcBef>
              <a:buSzTx/>
              <a:buNone/>
              <a:defRPr sz="3700">
                <a:latin typeface="Helvetica Neue"/>
                <a:ea typeface="Helvetica Neue"/>
                <a:cs typeface="Helvetica Neue"/>
                <a:sym typeface="Helvetica Neue"/>
              </a:defRPr>
            </a:lvl3pPr>
            <a:lvl4pPr marL="0" indent="0" algn="ctr">
              <a:spcBef>
                <a:spcPts val="0"/>
              </a:spcBef>
              <a:buSzTx/>
              <a:buNone/>
              <a:defRPr sz="3700">
                <a:latin typeface="Helvetica Neue"/>
                <a:ea typeface="Helvetica Neue"/>
                <a:cs typeface="Helvetica Neue"/>
                <a:sym typeface="Helvetica Neue"/>
              </a:defRPr>
            </a:lvl4pPr>
            <a:lvl5pPr marL="0" indent="0" algn="ctr">
              <a:spcBef>
                <a:spcPts val="0"/>
              </a:spcBef>
              <a:buSzTx/>
              <a:buNone/>
              <a:defRPr sz="3700">
                <a:latin typeface="Helvetica Neue"/>
                <a:ea typeface="Helvetica Neue"/>
                <a:cs typeface="Helvetica Neue"/>
                <a:sym typeface="Helvetica Neue"/>
              </a:defRPr>
            </a:lvl5pPr>
          </a:lstStyle>
          <a:p>
            <a:r>
              <a:t>正文级别 1</a:t>
            </a:r>
          </a:p>
          <a:p>
            <a:pPr lvl="1"/>
            <a:r>
              <a:t>正文级别 2</a:t>
            </a:r>
          </a:p>
          <a:p>
            <a:pPr lvl="2"/>
            <a:r>
              <a:t>正文级别 3</a:t>
            </a:r>
          </a:p>
          <a:p>
            <a:pPr lvl="3"/>
            <a:r>
              <a:t>正文级别 4</a:t>
            </a:r>
          </a:p>
          <a:p>
            <a:pPr lvl="4"/>
            <a:r>
              <a:t>正文级别 5</a:t>
            </a:r>
          </a:p>
        </p:txBody>
      </p:sp>
      <p:sp>
        <p:nvSpPr>
          <p:cNvPr id="41"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标题 - 顶部对齐">
    <p:spTree>
      <p:nvGrpSpPr>
        <p:cNvPr id="1" name=""/>
        <p:cNvGrpSpPr/>
        <p:nvPr/>
      </p:nvGrpSpPr>
      <p:grpSpPr>
        <a:xfrm>
          <a:off x="0" y="0"/>
          <a:ext cx="0" cy="0"/>
          <a:chOff x="0" y="0"/>
          <a:chExt cx="0" cy="0"/>
        </a:xfrm>
      </p:grpSpPr>
      <p:sp>
        <p:nvSpPr>
          <p:cNvPr id="48" name="标题文本"/>
          <p:cNvSpPr txBox="1">
            <a:spLocks noGrp="1"/>
          </p:cNvSpPr>
          <p:nvPr>
            <p:ph type="title"/>
          </p:nvPr>
        </p:nvSpPr>
        <p:spPr>
          <a:prstGeom prst="rect">
            <a:avLst/>
          </a:prstGeom>
        </p:spPr>
        <p:txBody>
          <a:bodyPr/>
          <a:lstStyle/>
          <a:p>
            <a:r>
              <a:t>标题文本</a:t>
            </a:r>
          </a:p>
        </p:txBody>
      </p:sp>
      <p:sp>
        <p:nvSpPr>
          <p:cNvPr id="49"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标题与项目符号">
    <p:spTree>
      <p:nvGrpSpPr>
        <p:cNvPr id="1" name=""/>
        <p:cNvGrpSpPr/>
        <p:nvPr/>
      </p:nvGrpSpPr>
      <p:grpSpPr>
        <a:xfrm>
          <a:off x="0" y="0"/>
          <a:ext cx="0" cy="0"/>
          <a:chOff x="0" y="0"/>
          <a:chExt cx="0" cy="0"/>
        </a:xfrm>
      </p:grpSpPr>
      <p:pic>
        <p:nvPicPr>
          <p:cNvPr id="56" name="线条" descr="线条"/>
          <p:cNvPicPr>
            <a:picLocks/>
          </p:cNvPicPr>
          <p:nvPr/>
        </p:nvPicPr>
        <p:blipFill>
          <a:blip r:embed="rId2">
            <a:extLst/>
          </a:blip>
          <a:stretch>
            <a:fillRect/>
          </a:stretch>
        </p:blipFill>
        <p:spPr>
          <a:xfrm>
            <a:off x="-127357" y="909191"/>
            <a:ext cx="11350585" cy="76201"/>
          </a:xfrm>
          <a:prstGeom prst="rect">
            <a:avLst/>
          </a:prstGeom>
        </p:spPr>
      </p:pic>
      <p:pic>
        <p:nvPicPr>
          <p:cNvPr id="58" name="线条" descr="线条"/>
          <p:cNvPicPr>
            <a:picLocks/>
          </p:cNvPicPr>
          <p:nvPr/>
        </p:nvPicPr>
        <p:blipFill>
          <a:blip r:embed="rId3">
            <a:extLst/>
          </a:blip>
          <a:stretch>
            <a:fillRect/>
          </a:stretch>
        </p:blipFill>
        <p:spPr>
          <a:xfrm rot="16200000">
            <a:off x="-4444615" y="5106304"/>
            <a:ext cx="9396832" cy="76201"/>
          </a:xfrm>
          <a:prstGeom prst="rect">
            <a:avLst/>
          </a:prstGeom>
        </p:spPr>
      </p:pic>
      <p:sp>
        <p:nvSpPr>
          <p:cNvPr id="60" name="中国海洋大学  电子工程系     wangnan@ouc.edu.cn"/>
          <p:cNvSpPr txBox="1"/>
          <p:nvPr/>
        </p:nvSpPr>
        <p:spPr>
          <a:xfrm>
            <a:off x="562009" y="9420443"/>
            <a:ext cx="4260782" cy="34881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1600">
                <a:solidFill>
                  <a:srgbClr val="929292"/>
                </a:solidFill>
              </a:defRPr>
            </a:lvl1pPr>
          </a:lstStyle>
          <a:p>
            <a:r>
              <a:rPr dirty="0" err="1"/>
              <a:t>中国海洋大学</a:t>
            </a:r>
            <a:r>
              <a:rPr dirty="0"/>
              <a:t>  </a:t>
            </a:r>
            <a:r>
              <a:rPr dirty="0" err="1"/>
              <a:t>电子工程系</a:t>
            </a:r>
            <a:r>
              <a:rPr dirty="0"/>
              <a:t>     </a:t>
            </a:r>
            <a:r>
              <a:rPr lang="en-US" altLang="zh-CN" dirty="0"/>
              <a:t>rsh</a:t>
            </a:r>
            <a:r>
              <a:rPr dirty="0"/>
              <a:t>@ouc.edu.cn</a:t>
            </a:r>
          </a:p>
        </p:txBody>
      </p:sp>
      <p:pic>
        <p:nvPicPr>
          <p:cNvPr id="61" name="线条" descr="线条"/>
          <p:cNvPicPr>
            <a:picLocks/>
          </p:cNvPicPr>
          <p:nvPr/>
        </p:nvPicPr>
        <p:blipFill>
          <a:blip r:embed="rId4">
            <a:extLst/>
          </a:blip>
          <a:stretch>
            <a:fillRect/>
          </a:stretch>
        </p:blipFill>
        <p:spPr>
          <a:xfrm>
            <a:off x="-239631" y="97914"/>
            <a:ext cx="5924616" cy="1016001"/>
          </a:xfrm>
          <a:prstGeom prst="rect">
            <a:avLst/>
          </a:prstGeom>
        </p:spPr>
      </p:pic>
      <p:sp>
        <p:nvSpPr>
          <p:cNvPr id="63" name="标题文本"/>
          <p:cNvSpPr txBox="1">
            <a:spLocks noGrp="1"/>
          </p:cNvSpPr>
          <p:nvPr>
            <p:ph type="title"/>
          </p:nvPr>
        </p:nvSpPr>
        <p:spPr>
          <a:xfrm rot="21575834">
            <a:off x="310332" y="57305"/>
            <a:ext cx="4443999" cy="1097220"/>
          </a:xfrm>
          <a:prstGeom prst="rect">
            <a:avLst/>
          </a:prstGeom>
        </p:spPr>
        <p:txBody>
          <a:bodyPr/>
          <a:lstStyle>
            <a:lvl1pPr>
              <a:defRPr sz="4500">
                <a:latin typeface="华文楷体"/>
                <a:ea typeface="华文楷体"/>
                <a:cs typeface="华文楷体"/>
                <a:sym typeface="华文楷体"/>
              </a:defRPr>
            </a:lvl1pPr>
          </a:lstStyle>
          <a:p>
            <a:r>
              <a:t>标题文本</a:t>
            </a:r>
          </a:p>
        </p:txBody>
      </p:sp>
      <p:sp>
        <p:nvSpPr>
          <p:cNvPr id="347"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标题、项目符号与照片">
    <p:spTree>
      <p:nvGrpSpPr>
        <p:cNvPr id="1" name=""/>
        <p:cNvGrpSpPr/>
        <p:nvPr/>
      </p:nvGrpSpPr>
      <p:grpSpPr>
        <a:xfrm>
          <a:off x="0" y="0"/>
          <a:ext cx="0" cy="0"/>
          <a:chOff x="0" y="0"/>
          <a:chExt cx="0" cy="0"/>
        </a:xfrm>
      </p:grpSpPr>
      <p:sp>
        <p:nvSpPr>
          <p:cNvPr id="354" name="图像"/>
          <p:cNvSpPr>
            <a:spLocks noGrp="1"/>
          </p:cNvSpPr>
          <p:nvPr>
            <p:ph type="pic" idx="13"/>
          </p:nvPr>
        </p:nvSpPr>
        <p:spPr>
          <a:xfrm>
            <a:off x="4086225" y="2586566"/>
            <a:ext cx="9429750" cy="6286501"/>
          </a:xfrm>
          <a:prstGeom prst="rect">
            <a:avLst/>
          </a:prstGeom>
        </p:spPr>
        <p:txBody>
          <a:bodyPr lIns="91439" tIns="45719" rIns="91439" bIns="45719" anchor="t">
            <a:noAutofit/>
          </a:bodyPr>
          <a:lstStyle/>
          <a:p>
            <a:endParaRPr/>
          </a:p>
        </p:txBody>
      </p:sp>
      <p:sp>
        <p:nvSpPr>
          <p:cNvPr id="355" name="标题文本"/>
          <p:cNvSpPr txBox="1">
            <a:spLocks noGrp="1"/>
          </p:cNvSpPr>
          <p:nvPr>
            <p:ph type="title"/>
          </p:nvPr>
        </p:nvSpPr>
        <p:spPr>
          <a:prstGeom prst="rect">
            <a:avLst/>
          </a:prstGeom>
        </p:spPr>
        <p:txBody>
          <a:bodyPr/>
          <a:lstStyle/>
          <a:p>
            <a:r>
              <a:t>标题文本</a:t>
            </a:r>
          </a:p>
        </p:txBody>
      </p:sp>
      <p:sp>
        <p:nvSpPr>
          <p:cNvPr id="356" name="正文级别 1…"/>
          <p:cNvSpPr txBox="1">
            <a:spLocks noGrp="1"/>
          </p:cNvSpPr>
          <p:nvPr>
            <p:ph type="body" sz="half" idx="1"/>
          </p:nvPr>
        </p:nvSpPr>
        <p:spPr>
          <a:xfrm>
            <a:off x="952500" y="2590800"/>
            <a:ext cx="5334000" cy="6286500"/>
          </a:xfrm>
          <a:prstGeom prst="rect">
            <a:avLst/>
          </a:prstGeom>
        </p:spPr>
        <p:txBody>
          <a:bodyPr/>
          <a:lstStyle>
            <a:lvl1pPr marL="342900" indent="-342900">
              <a:spcBef>
                <a:spcPts val="3200"/>
              </a:spcBef>
              <a:defRPr>
                <a:latin typeface="Helvetica Neue"/>
                <a:ea typeface="Helvetica Neue"/>
                <a:cs typeface="Helvetica Neue"/>
                <a:sym typeface="Helvetica Neue"/>
              </a:defRPr>
            </a:lvl1pPr>
            <a:lvl2pPr marL="685800" indent="-342900">
              <a:spcBef>
                <a:spcPts val="3200"/>
              </a:spcBef>
              <a:defRPr>
                <a:latin typeface="Helvetica Neue"/>
                <a:ea typeface="Helvetica Neue"/>
                <a:cs typeface="Helvetica Neue"/>
                <a:sym typeface="Helvetica Neue"/>
              </a:defRPr>
            </a:lvl2pPr>
            <a:lvl3pPr marL="1028700" indent="-342900">
              <a:spcBef>
                <a:spcPts val="3200"/>
              </a:spcBef>
              <a:defRPr>
                <a:latin typeface="Helvetica Neue"/>
                <a:ea typeface="Helvetica Neue"/>
                <a:cs typeface="Helvetica Neue"/>
                <a:sym typeface="Helvetica Neue"/>
              </a:defRPr>
            </a:lvl3pPr>
            <a:lvl4pPr marL="1371600" indent="-342900">
              <a:spcBef>
                <a:spcPts val="3200"/>
              </a:spcBef>
              <a:defRPr>
                <a:latin typeface="Helvetica Neue"/>
                <a:ea typeface="Helvetica Neue"/>
                <a:cs typeface="Helvetica Neue"/>
                <a:sym typeface="Helvetica Neue"/>
              </a:defRPr>
            </a:lvl4pPr>
            <a:lvl5pPr marL="1714500" indent="-342900">
              <a:spcBef>
                <a:spcPts val="3200"/>
              </a:spcBef>
              <a:defRPr>
                <a:latin typeface="Helvetica Neue"/>
                <a:ea typeface="Helvetica Neue"/>
                <a:cs typeface="Helvetica Neue"/>
                <a:sym typeface="Helvetica Neue"/>
              </a:defRPr>
            </a:lvl5pPr>
          </a:lstStyle>
          <a:p>
            <a:r>
              <a:t>正文级别 1</a:t>
            </a:r>
          </a:p>
          <a:p>
            <a:pPr lvl="1"/>
            <a:r>
              <a:t>正文级别 2</a:t>
            </a:r>
          </a:p>
          <a:p>
            <a:pPr lvl="2"/>
            <a:r>
              <a:t>正文级别 3</a:t>
            </a:r>
          </a:p>
          <a:p>
            <a:pPr lvl="3"/>
            <a:r>
              <a:t>正文级别 4</a:t>
            </a:r>
          </a:p>
          <a:p>
            <a:pPr lvl="4"/>
            <a:r>
              <a:t>正文级别 5</a:t>
            </a:r>
          </a:p>
        </p:txBody>
      </p:sp>
      <p:sp>
        <p:nvSpPr>
          <p:cNvPr id="357" name="幻灯片编号"/>
          <p:cNvSpPr txBox="1">
            <a:spLocks noGrp="1"/>
          </p:cNvSpPr>
          <p:nvPr>
            <p:ph type="sldNum" sz="quarter" idx="2"/>
          </p:nvPr>
        </p:nvSpPr>
        <p:spPr>
          <a:xfrm>
            <a:off x="6328884" y="9296400"/>
            <a:ext cx="340259" cy="342900"/>
          </a:xfrm>
          <a:prstGeom prst="rect">
            <a:avLst/>
          </a:prstGeom>
        </p:spPr>
        <p:txBody>
          <a:bodyPr/>
          <a:lstStyle>
            <a:lvl1pPr>
              <a:defRPr>
                <a:latin typeface="Helvetica Light"/>
                <a:ea typeface="Helvetica Light"/>
                <a:cs typeface="Helvetica Light"/>
                <a:sym typeface="Helvetica Light"/>
              </a:defRPr>
            </a:lvl1p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项目符号">
    <p:spTree>
      <p:nvGrpSpPr>
        <p:cNvPr id="1" name=""/>
        <p:cNvGrpSpPr/>
        <p:nvPr/>
      </p:nvGrpSpPr>
      <p:grpSpPr>
        <a:xfrm>
          <a:off x="0" y="0"/>
          <a:ext cx="0" cy="0"/>
          <a:chOff x="0" y="0"/>
          <a:chExt cx="0" cy="0"/>
        </a:xfrm>
      </p:grpSpPr>
      <p:sp>
        <p:nvSpPr>
          <p:cNvPr id="364" name="正文级别 1…"/>
          <p:cNvSpPr txBox="1">
            <a:spLocks noGrp="1"/>
          </p:cNvSpPr>
          <p:nvPr>
            <p:ph type="body" idx="1"/>
          </p:nvPr>
        </p:nvSpPr>
        <p:spPr>
          <a:xfrm>
            <a:off x="952500" y="1270000"/>
            <a:ext cx="11099800" cy="7213600"/>
          </a:xfrm>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365"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照片 - 3 联">
    <p:spTree>
      <p:nvGrpSpPr>
        <p:cNvPr id="1" name=""/>
        <p:cNvGrpSpPr/>
        <p:nvPr/>
      </p:nvGrpSpPr>
      <p:grpSpPr>
        <a:xfrm>
          <a:off x="0" y="0"/>
          <a:ext cx="0" cy="0"/>
          <a:chOff x="0" y="0"/>
          <a:chExt cx="0" cy="0"/>
        </a:xfrm>
      </p:grpSpPr>
      <p:sp>
        <p:nvSpPr>
          <p:cNvPr id="372" name="图像"/>
          <p:cNvSpPr>
            <a:spLocks noGrp="1"/>
          </p:cNvSpPr>
          <p:nvPr>
            <p:ph type="pic" sz="quarter" idx="13"/>
          </p:nvPr>
        </p:nvSpPr>
        <p:spPr>
          <a:xfrm>
            <a:off x="6680200" y="5029200"/>
            <a:ext cx="6054748" cy="4038600"/>
          </a:xfrm>
          <a:prstGeom prst="rect">
            <a:avLst/>
          </a:prstGeom>
        </p:spPr>
        <p:txBody>
          <a:bodyPr lIns="91439" tIns="45719" rIns="91439" bIns="45719" anchor="t">
            <a:noAutofit/>
          </a:bodyPr>
          <a:lstStyle/>
          <a:p>
            <a:endParaRPr/>
          </a:p>
        </p:txBody>
      </p:sp>
      <p:sp>
        <p:nvSpPr>
          <p:cNvPr id="373" name="图像"/>
          <p:cNvSpPr>
            <a:spLocks noGrp="1"/>
          </p:cNvSpPr>
          <p:nvPr>
            <p:ph type="pic" sz="quarter" idx="14"/>
          </p:nvPr>
        </p:nvSpPr>
        <p:spPr>
          <a:xfrm>
            <a:off x="6502400" y="889000"/>
            <a:ext cx="5867400" cy="3911601"/>
          </a:xfrm>
          <a:prstGeom prst="rect">
            <a:avLst/>
          </a:prstGeom>
        </p:spPr>
        <p:txBody>
          <a:bodyPr lIns="91439" tIns="45719" rIns="91439" bIns="45719" anchor="t">
            <a:noAutofit/>
          </a:bodyPr>
          <a:lstStyle/>
          <a:p>
            <a:endParaRPr/>
          </a:p>
        </p:txBody>
      </p:sp>
      <p:sp>
        <p:nvSpPr>
          <p:cNvPr id="374" name="图像"/>
          <p:cNvSpPr>
            <a:spLocks noGrp="1"/>
          </p:cNvSpPr>
          <p:nvPr>
            <p:ph type="pic" idx="15"/>
          </p:nvPr>
        </p:nvSpPr>
        <p:spPr>
          <a:xfrm>
            <a:off x="-2374900" y="889000"/>
            <a:ext cx="11982450" cy="7988300"/>
          </a:xfrm>
          <a:prstGeom prst="rect">
            <a:avLst/>
          </a:prstGeom>
        </p:spPr>
        <p:txBody>
          <a:bodyPr lIns="91439" tIns="45719" rIns="91439" bIns="45719" anchor="t">
            <a:noAutofit/>
          </a:bodyPr>
          <a:lstStyle/>
          <a:p>
            <a:endParaRPr/>
          </a:p>
        </p:txBody>
      </p:sp>
      <p:sp>
        <p:nvSpPr>
          <p:cNvPr id="375"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标题文本"/>
          <p:cNvSpPr txBox="1">
            <a:spLocks noGrp="1"/>
          </p:cNvSpPr>
          <p:nvPr>
            <p:ph type="title"/>
          </p:nvPr>
        </p:nvSpPr>
        <p:spPr>
          <a:xfrm>
            <a:off x="952500" y="254000"/>
            <a:ext cx="11099800" cy="21590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p>
            <a:r>
              <a:t>标题文本</a:t>
            </a:r>
          </a:p>
        </p:txBody>
      </p:sp>
      <p:sp>
        <p:nvSpPr>
          <p:cNvPr id="3" name="正文级别 1…"/>
          <p:cNvSpPr txBox="1">
            <a:spLocks noGrp="1"/>
          </p:cNvSpPr>
          <p:nvPr>
            <p:ph type="body" idx="1"/>
          </p:nvPr>
        </p:nvSpPr>
        <p:spPr>
          <a:xfrm>
            <a:off x="952500" y="2590800"/>
            <a:ext cx="11099800" cy="62865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p>
            <a:r>
              <a:t>正文级别 1</a:t>
            </a:r>
          </a:p>
          <a:p>
            <a:pPr lvl="1"/>
            <a:r>
              <a:t>正文级别 2</a:t>
            </a:r>
          </a:p>
          <a:p>
            <a:pPr lvl="2"/>
            <a:r>
              <a:t>正文级别 3</a:t>
            </a:r>
          </a:p>
          <a:p>
            <a:pPr lvl="3"/>
            <a:r>
              <a:t>正文级别 4</a:t>
            </a:r>
          </a:p>
          <a:p>
            <a:pPr lvl="4"/>
            <a:r>
              <a:t>正文级别 5</a:t>
            </a:r>
          </a:p>
        </p:txBody>
      </p:sp>
      <p:sp>
        <p:nvSpPr>
          <p:cNvPr id="4" name="幻灯片编号"/>
          <p:cNvSpPr txBox="1">
            <a:spLocks noGrp="1"/>
          </p:cNvSpPr>
          <p:nvPr>
            <p:ph type="sldNum" sz="quarter" idx="2"/>
          </p:nvPr>
        </p:nvSpPr>
        <p:spPr>
          <a:xfrm>
            <a:off x="6328884" y="9296400"/>
            <a:ext cx="340259" cy="324306"/>
          </a:xfrm>
          <a:prstGeom prst="rect">
            <a:avLst/>
          </a:prstGeom>
          <a:ln w="12700">
            <a:miter lim="400000"/>
          </a:ln>
        </p:spPr>
        <p:txBody>
          <a:bodyPr wrap="none" lIns="50800" tIns="50800" rIns="50800" bIns="50800">
            <a:spAutoFit/>
          </a:bodyPr>
          <a:lstStyle>
            <a:lvl1pPr>
              <a:defRPr sz="1600">
                <a:latin typeface="Helvetica Neue Light"/>
                <a:ea typeface="Helvetica Neue Light"/>
                <a:cs typeface="Helvetica Neue Light"/>
                <a:sym typeface="Helvetica Neue Light"/>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spd="med"/>
  <p:hf hdr="0" ftr="0" dt="0"/>
  <p:txStyles>
    <p:titleStyle>
      <a:lvl1pPr marL="0" marR="0" indent="0" algn="ctr" defTabSz="584200" rtl="0" latinLnBrk="0">
        <a:lnSpc>
          <a:spcPct val="100000"/>
        </a:lnSpc>
        <a:spcBef>
          <a:spcPts val="0"/>
        </a:spcBef>
        <a:spcAft>
          <a:spcPts val="0"/>
        </a:spcAft>
        <a:buClrTx/>
        <a:buSzTx/>
        <a:buFontTx/>
        <a:buNone/>
        <a:tabLst/>
        <a:defRPr sz="8000" b="0" i="0" u="none" strike="noStrike" cap="none" spc="0" baseline="0">
          <a:solidFill>
            <a:srgbClr val="000000"/>
          </a:solidFill>
          <a:uFillTx/>
          <a:latin typeface="+mn-lt"/>
          <a:ea typeface="+mn-ea"/>
          <a:cs typeface="+mn-cs"/>
          <a:sym typeface="Helvetica Neue Medium"/>
        </a:defRPr>
      </a:lvl1pPr>
      <a:lvl2pPr marL="0" marR="0" indent="0" algn="ctr" defTabSz="584200" rtl="0" latinLnBrk="0">
        <a:lnSpc>
          <a:spcPct val="100000"/>
        </a:lnSpc>
        <a:spcBef>
          <a:spcPts val="0"/>
        </a:spcBef>
        <a:spcAft>
          <a:spcPts val="0"/>
        </a:spcAft>
        <a:buClrTx/>
        <a:buSzTx/>
        <a:buFontTx/>
        <a:buNone/>
        <a:tabLst/>
        <a:defRPr sz="8000" b="0" i="0" u="none" strike="noStrike" cap="none" spc="0" baseline="0">
          <a:solidFill>
            <a:srgbClr val="000000"/>
          </a:solidFill>
          <a:uFillTx/>
          <a:latin typeface="+mn-lt"/>
          <a:ea typeface="+mn-ea"/>
          <a:cs typeface="+mn-cs"/>
          <a:sym typeface="Helvetica Neue Medium"/>
        </a:defRPr>
      </a:lvl2pPr>
      <a:lvl3pPr marL="0" marR="0" indent="0" algn="ctr" defTabSz="584200" rtl="0" latinLnBrk="0">
        <a:lnSpc>
          <a:spcPct val="100000"/>
        </a:lnSpc>
        <a:spcBef>
          <a:spcPts val="0"/>
        </a:spcBef>
        <a:spcAft>
          <a:spcPts val="0"/>
        </a:spcAft>
        <a:buClrTx/>
        <a:buSzTx/>
        <a:buFontTx/>
        <a:buNone/>
        <a:tabLst/>
        <a:defRPr sz="8000" b="0" i="0" u="none" strike="noStrike" cap="none" spc="0" baseline="0">
          <a:solidFill>
            <a:srgbClr val="000000"/>
          </a:solidFill>
          <a:uFillTx/>
          <a:latin typeface="+mn-lt"/>
          <a:ea typeface="+mn-ea"/>
          <a:cs typeface="+mn-cs"/>
          <a:sym typeface="Helvetica Neue Medium"/>
        </a:defRPr>
      </a:lvl3pPr>
      <a:lvl4pPr marL="0" marR="0" indent="0" algn="ctr" defTabSz="584200" rtl="0" latinLnBrk="0">
        <a:lnSpc>
          <a:spcPct val="100000"/>
        </a:lnSpc>
        <a:spcBef>
          <a:spcPts val="0"/>
        </a:spcBef>
        <a:spcAft>
          <a:spcPts val="0"/>
        </a:spcAft>
        <a:buClrTx/>
        <a:buSzTx/>
        <a:buFontTx/>
        <a:buNone/>
        <a:tabLst/>
        <a:defRPr sz="8000" b="0" i="0" u="none" strike="noStrike" cap="none" spc="0" baseline="0">
          <a:solidFill>
            <a:srgbClr val="000000"/>
          </a:solidFill>
          <a:uFillTx/>
          <a:latin typeface="+mn-lt"/>
          <a:ea typeface="+mn-ea"/>
          <a:cs typeface="+mn-cs"/>
          <a:sym typeface="Helvetica Neue Medium"/>
        </a:defRPr>
      </a:lvl4pPr>
      <a:lvl5pPr marL="0" marR="0" indent="0" algn="ctr" defTabSz="584200" rtl="0" latinLnBrk="0">
        <a:lnSpc>
          <a:spcPct val="100000"/>
        </a:lnSpc>
        <a:spcBef>
          <a:spcPts val="0"/>
        </a:spcBef>
        <a:spcAft>
          <a:spcPts val="0"/>
        </a:spcAft>
        <a:buClrTx/>
        <a:buSzTx/>
        <a:buFontTx/>
        <a:buNone/>
        <a:tabLst/>
        <a:defRPr sz="8000" b="0" i="0" u="none" strike="noStrike" cap="none" spc="0" baseline="0">
          <a:solidFill>
            <a:srgbClr val="000000"/>
          </a:solidFill>
          <a:uFillTx/>
          <a:latin typeface="+mn-lt"/>
          <a:ea typeface="+mn-ea"/>
          <a:cs typeface="+mn-cs"/>
          <a:sym typeface="Helvetica Neue Medium"/>
        </a:defRPr>
      </a:lvl5pPr>
      <a:lvl6pPr marL="0" marR="0" indent="0" algn="ctr" defTabSz="584200" rtl="0" latinLnBrk="0">
        <a:lnSpc>
          <a:spcPct val="100000"/>
        </a:lnSpc>
        <a:spcBef>
          <a:spcPts val="0"/>
        </a:spcBef>
        <a:spcAft>
          <a:spcPts val="0"/>
        </a:spcAft>
        <a:buClrTx/>
        <a:buSzTx/>
        <a:buFontTx/>
        <a:buNone/>
        <a:tabLst/>
        <a:defRPr sz="8000" b="0" i="0" u="none" strike="noStrike" cap="none" spc="0" baseline="0">
          <a:solidFill>
            <a:srgbClr val="000000"/>
          </a:solidFill>
          <a:uFillTx/>
          <a:latin typeface="+mn-lt"/>
          <a:ea typeface="+mn-ea"/>
          <a:cs typeface="+mn-cs"/>
          <a:sym typeface="Helvetica Neue Medium"/>
        </a:defRPr>
      </a:lvl6pPr>
      <a:lvl7pPr marL="0" marR="0" indent="0" algn="ctr" defTabSz="584200" rtl="0" latinLnBrk="0">
        <a:lnSpc>
          <a:spcPct val="100000"/>
        </a:lnSpc>
        <a:spcBef>
          <a:spcPts val="0"/>
        </a:spcBef>
        <a:spcAft>
          <a:spcPts val="0"/>
        </a:spcAft>
        <a:buClrTx/>
        <a:buSzTx/>
        <a:buFontTx/>
        <a:buNone/>
        <a:tabLst/>
        <a:defRPr sz="8000" b="0" i="0" u="none" strike="noStrike" cap="none" spc="0" baseline="0">
          <a:solidFill>
            <a:srgbClr val="000000"/>
          </a:solidFill>
          <a:uFillTx/>
          <a:latin typeface="+mn-lt"/>
          <a:ea typeface="+mn-ea"/>
          <a:cs typeface="+mn-cs"/>
          <a:sym typeface="Helvetica Neue Medium"/>
        </a:defRPr>
      </a:lvl7pPr>
      <a:lvl8pPr marL="0" marR="0" indent="0" algn="ctr" defTabSz="584200" rtl="0" latinLnBrk="0">
        <a:lnSpc>
          <a:spcPct val="100000"/>
        </a:lnSpc>
        <a:spcBef>
          <a:spcPts val="0"/>
        </a:spcBef>
        <a:spcAft>
          <a:spcPts val="0"/>
        </a:spcAft>
        <a:buClrTx/>
        <a:buSzTx/>
        <a:buFontTx/>
        <a:buNone/>
        <a:tabLst/>
        <a:defRPr sz="8000" b="0" i="0" u="none" strike="noStrike" cap="none" spc="0" baseline="0">
          <a:solidFill>
            <a:srgbClr val="000000"/>
          </a:solidFill>
          <a:uFillTx/>
          <a:latin typeface="+mn-lt"/>
          <a:ea typeface="+mn-ea"/>
          <a:cs typeface="+mn-cs"/>
          <a:sym typeface="Helvetica Neue Medium"/>
        </a:defRPr>
      </a:lvl8pPr>
      <a:lvl9pPr marL="0" marR="0" indent="0" algn="ctr" defTabSz="584200" rtl="0" latinLnBrk="0">
        <a:lnSpc>
          <a:spcPct val="100000"/>
        </a:lnSpc>
        <a:spcBef>
          <a:spcPts val="0"/>
        </a:spcBef>
        <a:spcAft>
          <a:spcPts val="0"/>
        </a:spcAft>
        <a:buClrTx/>
        <a:buSzTx/>
        <a:buFontTx/>
        <a:buNone/>
        <a:tabLst/>
        <a:defRPr sz="8000" b="0" i="0" u="none" strike="noStrike" cap="none" spc="0" baseline="0">
          <a:solidFill>
            <a:srgbClr val="000000"/>
          </a:solidFill>
          <a:uFillTx/>
          <a:latin typeface="+mn-lt"/>
          <a:ea typeface="+mn-ea"/>
          <a:cs typeface="+mn-cs"/>
          <a:sym typeface="Helvetica Neue Medium"/>
        </a:defRPr>
      </a:lvl9pPr>
    </p:titleStyle>
    <p:bodyStyle>
      <a:lvl1pPr marL="388937" marR="0" indent="-388937" algn="l" defTabSz="584200" rtl="0" latinLnBrk="0">
        <a:lnSpc>
          <a:spcPct val="100000"/>
        </a:lnSpc>
        <a:spcBef>
          <a:spcPts val="900"/>
        </a:spcBef>
        <a:spcAft>
          <a:spcPts val="0"/>
        </a:spcAft>
        <a:buClrTx/>
        <a:buSzPct val="145000"/>
        <a:buFontTx/>
        <a:buChar char="•"/>
        <a:tabLst/>
        <a:defRPr sz="2800" b="0" i="0" u="none" strike="noStrike" cap="none" spc="0" baseline="0">
          <a:solidFill>
            <a:srgbClr val="000000"/>
          </a:solidFill>
          <a:uFillTx/>
          <a:latin typeface="黑体"/>
          <a:ea typeface="黑体"/>
          <a:cs typeface="黑体"/>
          <a:sym typeface="黑体"/>
        </a:defRPr>
      </a:lvl1pPr>
      <a:lvl2pPr marL="833437" marR="0" indent="-388937" algn="l" defTabSz="584200" rtl="0" latinLnBrk="0">
        <a:lnSpc>
          <a:spcPct val="100000"/>
        </a:lnSpc>
        <a:spcBef>
          <a:spcPts val="900"/>
        </a:spcBef>
        <a:spcAft>
          <a:spcPts val="0"/>
        </a:spcAft>
        <a:buClrTx/>
        <a:buSzPct val="145000"/>
        <a:buFontTx/>
        <a:buChar char="•"/>
        <a:tabLst/>
        <a:defRPr sz="2800" b="0" i="0" u="none" strike="noStrike" cap="none" spc="0" baseline="0">
          <a:solidFill>
            <a:srgbClr val="000000"/>
          </a:solidFill>
          <a:uFillTx/>
          <a:latin typeface="黑体"/>
          <a:ea typeface="黑体"/>
          <a:cs typeface="黑体"/>
          <a:sym typeface="黑体"/>
        </a:defRPr>
      </a:lvl2pPr>
      <a:lvl3pPr marL="1277937" marR="0" indent="-388937" algn="l" defTabSz="584200" rtl="0" latinLnBrk="0">
        <a:lnSpc>
          <a:spcPct val="100000"/>
        </a:lnSpc>
        <a:spcBef>
          <a:spcPts val="900"/>
        </a:spcBef>
        <a:spcAft>
          <a:spcPts val="0"/>
        </a:spcAft>
        <a:buClrTx/>
        <a:buSzPct val="145000"/>
        <a:buFontTx/>
        <a:buChar char="•"/>
        <a:tabLst/>
        <a:defRPr sz="2800" b="0" i="0" u="none" strike="noStrike" cap="none" spc="0" baseline="0">
          <a:solidFill>
            <a:srgbClr val="000000"/>
          </a:solidFill>
          <a:uFillTx/>
          <a:latin typeface="黑体"/>
          <a:ea typeface="黑体"/>
          <a:cs typeface="黑体"/>
          <a:sym typeface="黑体"/>
        </a:defRPr>
      </a:lvl3pPr>
      <a:lvl4pPr marL="1722437" marR="0" indent="-388937" algn="l" defTabSz="584200" rtl="0" latinLnBrk="0">
        <a:lnSpc>
          <a:spcPct val="100000"/>
        </a:lnSpc>
        <a:spcBef>
          <a:spcPts val="900"/>
        </a:spcBef>
        <a:spcAft>
          <a:spcPts val="0"/>
        </a:spcAft>
        <a:buClrTx/>
        <a:buSzPct val="145000"/>
        <a:buFontTx/>
        <a:buChar char="•"/>
        <a:tabLst/>
        <a:defRPr sz="2800" b="0" i="0" u="none" strike="noStrike" cap="none" spc="0" baseline="0">
          <a:solidFill>
            <a:srgbClr val="000000"/>
          </a:solidFill>
          <a:uFillTx/>
          <a:latin typeface="黑体"/>
          <a:ea typeface="黑体"/>
          <a:cs typeface="黑体"/>
          <a:sym typeface="黑体"/>
        </a:defRPr>
      </a:lvl4pPr>
      <a:lvl5pPr marL="2166937" marR="0" indent="-388937" algn="l" defTabSz="584200" rtl="0" latinLnBrk="0">
        <a:lnSpc>
          <a:spcPct val="100000"/>
        </a:lnSpc>
        <a:spcBef>
          <a:spcPts val="900"/>
        </a:spcBef>
        <a:spcAft>
          <a:spcPts val="0"/>
        </a:spcAft>
        <a:buClrTx/>
        <a:buSzPct val="145000"/>
        <a:buFontTx/>
        <a:buChar char="•"/>
        <a:tabLst/>
        <a:defRPr sz="2800" b="0" i="0" u="none" strike="noStrike" cap="none" spc="0" baseline="0">
          <a:solidFill>
            <a:srgbClr val="000000"/>
          </a:solidFill>
          <a:uFillTx/>
          <a:latin typeface="黑体"/>
          <a:ea typeface="黑体"/>
          <a:cs typeface="黑体"/>
          <a:sym typeface="黑体"/>
        </a:defRPr>
      </a:lvl5pPr>
      <a:lvl6pPr marL="2611437" marR="0" indent="-388937" algn="l" defTabSz="584200" rtl="0" latinLnBrk="0">
        <a:lnSpc>
          <a:spcPct val="100000"/>
        </a:lnSpc>
        <a:spcBef>
          <a:spcPts val="900"/>
        </a:spcBef>
        <a:spcAft>
          <a:spcPts val="0"/>
        </a:spcAft>
        <a:buClrTx/>
        <a:buSzPct val="145000"/>
        <a:buFontTx/>
        <a:buChar char="•"/>
        <a:tabLst/>
        <a:defRPr sz="2800" b="0" i="0" u="none" strike="noStrike" cap="none" spc="0" baseline="0">
          <a:solidFill>
            <a:srgbClr val="000000"/>
          </a:solidFill>
          <a:uFillTx/>
          <a:latin typeface="黑体"/>
          <a:ea typeface="黑体"/>
          <a:cs typeface="黑体"/>
          <a:sym typeface="黑体"/>
        </a:defRPr>
      </a:lvl6pPr>
      <a:lvl7pPr marL="3055937" marR="0" indent="-388937" algn="l" defTabSz="584200" rtl="0" latinLnBrk="0">
        <a:lnSpc>
          <a:spcPct val="100000"/>
        </a:lnSpc>
        <a:spcBef>
          <a:spcPts val="900"/>
        </a:spcBef>
        <a:spcAft>
          <a:spcPts val="0"/>
        </a:spcAft>
        <a:buClrTx/>
        <a:buSzPct val="145000"/>
        <a:buFontTx/>
        <a:buChar char="•"/>
        <a:tabLst/>
        <a:defRPr sz="2800" b="0" i="0" u="none" strike="noStrike" cap="none" spc="0" baseline="0">
          <a:solidFill>
            <a:srgbClr val="000000"/>
          </a:solidFill>
          <a:uFillTx/>
          <a:latin typeface="黑体"/>
          <a:ea typeface="黑体"/>
          <a:cs typeface="黑体"/>
          <a:sym typeface="黑体"/>
        </a:defRPr>
      </a:lvl7pPr>
      <a:lvl8pPr marL="3500437" marR="0" indent="-388937" algn="l" defTabSz="584200" rtl="0" latinLnBrk="0">
        <a:lnSpc>
          <a:spcPct val="100000"/>
        </a:lnSpc>
        <a:spcBef>
          <a:spcPts val="900"/>
        </a:spcBef>
        <a:spcAft>
          <a:spcPts val="0"/>
        </a:spcAft>
        <a:buClrTx/>
        <a:buSzPct val="145000"/>
        <a:buFontTx/>
        <a:buChar char="•"/>
        <a:tabLst/>
        <a:defRPr sz="2800" b="0" i="0" u="none" strike="noStrike" cap="none" spc="0" baseline="0">
          <a:solidFill>
            <a:srgbClr val="000000"/>
          </a:solidFill>
          <a:uFillTx/>
          <a:latin typeface="黑体"/>
          <a:ea typeface="黑体"/>
          <a:cs typeface="黑体"/>
          <a:sym typeface="黑体"/>
        </a:defRPr>
      </a:lvl8pPr>
      <a:lvl9pPr marL="3944937" marR="0" indent="-388937" algn="l" defTabSz="584200" rtl="0" latinLnBrk="0">
        <a:lnSpc>
          <a:spcPct val="100000"/>
        </a:lnSpc>
        <a:spcBef>
          <a:spcPts val="900"/>
        </a:spcBef>
        <a:spcAft>
          <a:spcPts val="0"/>
        </a:spcAft>
        <a:buClrTx/>
        <a:buSzPct val="145000"/>
        <a:buFontTx/>
        <a:buChar char="•"/>
        <a:tabLst/>
        <a:defRPr sz="2800" b="0" i="0" u="none" strike="noStrike" cap="none" spc="0" baseline="0">
          <a:solidFill>
            <a:srgbClr val="000000"/>
          </a:solidFill>
          <a:uFillTx/>
          <a:latin typeface="黑体"/>
          <a:ea typeface="黑体"/>
          <a:cs typeface="黑体"/>
          <a:sym typeface="黑体"/>
        </a:defRPr>
      </a:lvl9pPr>
    </p:bodyStyle>
    <p:otherStyle>
      <a:lvl1pPr marL="0" marR="0" indent="0" algn="ctr" defTabSz="58420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Helvetica Neue Light"/>
        </a:defRPr>
      </a:lvl1pPr>
      <a:lvl2pPr marL="0" marR="0" indent="228600" algn="ctr" defTabSz="58420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Helvetica Neue Light"/>
        </a:defRPr>
      </a:lvl2pPr>
      <a:lvl3pPr marL="0" marR="0" indent="457200" algn="ctr" defTabSz="58420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Helvetica Neue Light"/>
        </a:defRPr>
      </a:lvl3pPr>
      <a:lvl4pPr marL="0" marR="0" indent="685800" algn="ctr" defTabSz="58420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Helvetica Neue Light"/>
        </a:defRPr>
      </a:lvl4pPr>
      <a:lvl5pPr marL="0" marR="0" indent="914400" algn="ctr" defTabSz="58420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Helvetica Neue Light"/>
        </a:defRPr>
      </a:lvl5pPr>
      <a:lvl6pPr marL="0" marR="0" indent="1143000" algn="ctr" defTabSz="58420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Helvetica Neue Light"/>
        </a:defRPr>
      </a:lvl6pPr>
      <a:lvl7pPr marL="0" marR="0" indent="1371600" algn="ctr" defTabSz="58420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Helvetica Neue Light"/>
        </a:defRPr>
      </a:lvl7pPr>
      <a:lvl8pPr marL="0" marR="0" indent="1600200" algn="ctr" defTabSz="58420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Helvetica Neue Light"/>
        </a:defRPr>
      </a:lvl8pPr>
      <a:lvl9pPr marL="0" marR="0" indent="1828800" algn="ctr" defTabSz="58420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Helvetica Neue Light"/>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8.png"/><Relationship Id="rId1" Type="http://schemas.openxmlformats.org/officeDocument/2006/relationships/slideLayout" Target="../slideLayouts/slideLayout6.xml"/><Relationship Id="rId5" Type="http://schemas.openxmlformats.org/officeDocument/2006/relationships/image" Target="../media/image32.png"/><Relationship Id="rId4" Type="http://schemas.openxmlformats.org/officeDocument/2006/relationships/image" Target="../media/image31.png"/></Relationships>
</file>

<file path=ppt/slides/_rels/slide12.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image" Target="../media/image33.png"/><Relationship Id="rId1" Type="http://schemas.openxmlformats.org/officeDocument/2006/relationships/slideLayout" Target="../slideLayouts/slideLayout6.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 Id="rId9" Type="http://schemas.openxmlformats.org/officeDocument/2006/relationships/image" Target="../media/image40.png"/></Relationships>
</file>

<file path=ppt/slides/_rels/slide1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image" Target="../media/image42.png"/><Relationship Id="rId1" Type="http://schemas.openxmlformats.org/officeDocument/2006/relationships/slideLayout" Target="../slideLayouts/slideLayout6.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1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6.xml"/><Relationship Id="rId4" Type="http://schemas.openxmlformats.org/officeDocument/2006/relationships/image" Target="../media/image51.png"/></Relationships>
</file>

<file path=ppt/slides/_rels/slide1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1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6.xml"/><Relationship Id="rId4" Type="http://schemas.openxmlformats.org/officeDocument/2006/relationships/image" Target="../media/image63.png"/></Relationships>
</file>

<file path=ppt/slides/_rels/slide2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5.png"/><Relationship Id="rId1" Type="http://schemas.openxmlformats.org/officeDocument/2006/relationships/slideLayout" Target="../slideLayouts/slideLayout6.xml"/><Relationship Id="rId5" Type="http://schemas.openxmlformats.org/officeDocument/2006/relationships/image" Target="../media/image67.png"/><Relationship Id="rId4" Type="http://schemas.openxmlformats.org/officeDocument/2006/relationships/image" Target="../media/image66.png"/></Relationships>
</file>

<file path=ppt/slides/_rels/slide2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6.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6.xml"/><Relationship Id="rId4" Type="http://schemas.openxmlformats.org/officeDocument/2006/relationships/image" Target="../media/image71.png"/></Relationships>
</file>

<file path=ppt/slides/_rels/slide3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6.xml"/><Relationship Id="rId4" Type="http://schemas.openxmlformats.org/officeDocument/2006/relationships/image" Target="../media/image76.png"/></Relationships>
</file>

<file path=ppt/slides/_rels/slide34.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5.png"/><Relationship Id="rId1" Type="http://schemas.openxmlformats.org/officeDocument/2006/relationships/slideLayout" Target="../slideLayouts/slideLayout6.xml"/><Relationship Id="rId5" Type="http://schemas.openxmlformats.org/officeDocument/2006/relationships/image" Target="../media/image76.png"/><Relationship Id="rId4" Type="http://schemas.openxmlformats.org/officeDocument/2006/relationships/image" Target="../media/image79.png"/></Relationships>
</file>

<file path=ppt/slides/_rels/slide36.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2.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6.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image" Target="../media/image85.jpe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6.xml"/><Relationship Id="rId4" Type="http://schemas.openxmlformats.org/officeDocument/2006/relationships/image" Target="../media/image94.png"/></Relationships>
</file>

<file path=ppt/slides/_rels/slide54.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99.png"/><Relationship Id="rId7" Type="http://schemas.openxmlformats.org/officeDocument/2006/relationships/image" Target="../media/image103.png"/><Relationship Id="rId2" Type="http://schemas.openxmlformats.org/officeDocument/2006/relationships/image" Target="../media/image98.png"/><Relationship Id="rId1" Type="http://schemas.openxmlformats.org/officeDocument/2006/relationships/slideLayout" Target="../slideLayouts/slideLayout6.xml"/><Relationship Id="rId6" Type="http://schemas.openxmlformats.org/officeDocument/2006/relationships/image" Target="../media/image102.png"/><Relationship Id="rId11" Type="http://schemas.openxmlformats.org/officeDocument/2006/relationships/image" Target="../media/image107.png"/><Relationship Id="rId5" Type="http://schemas.openxmlformats.org/officeDocument/2006/relationships/image" Target="../media/image101.png"/><Relationship Id="rId10" Type="http://schemas.openxmlformats.org/officeDocument/2006/relationships/image" Target="../media/image106.png"/><Relationship Id="rId4" Type="http://schemas.openxmlformats.org/officeDocument/2006/relationships/image" Target="../media/image100.png"/><Relationship Id="rId9" Type="http://schemas.openxmlformats.org/officeDocument/2006/relationships/image" Target="../media/image105.png"/></Relationships>
</file>

<file path=ppt/slides/_rels/slide57.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image" Target="../media/image109.jpeg"/><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image" Target="../media/image110.jpe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6.xml"/><Relationship Id="rId5" Type="http://schemas.openxmlformats.org/officeDocument/2006/relationships/image" Target="../media/image19.png"/><Relationship Id="rId4" Type="http://schemas.openxmlformats.org/officeDocument/2006/relationships/image" Target="../media/image18.png"/></Relationships>
</file>

<file path=ppt/slides/_rels/slide60.xml.rels><?xml version="1.0" encoding="UTF-8" standalone="yes"?>
<Relationships xmlns="http://schemas.openxmlformats.org/package/2006/relationships"><Relationship Id="rId3" Type="http://schemas.openxmlformats.org/officeDocument/2006/relationships/image" Target="../media/image111.tif"/><Relationship Id="rId2" Type="http://schemas.openxmlformats.org/officeDocument/2006/relationships/notesSlide" Target="../notesSlides/notesSlide3.xml"/><Relationship Id="rId1" Type="http://schemas.openxmlformats.org/officeDocument/2006/relationships/slideLayout" Target="../slideLayouts/slideLayout6.xml"/><Relationship Id="rId5" Type="http://schemas.openxmlformats.org/officeDocument/2006/relationships/image" Target="../media/image113.tif"/><Relationship Id="rId4" Type="http://schemas.openxmlformats.org/officeDocument/2006/relationships/image" Target="../media/image112.tif"/></Relationships>
</file>

<file path=ppt/slides/_rels/slide61.xml.rels><?xml version="1.0" encoding="UTF-8" standalone="yes"?>
<Relationships xmlns="http://schemas.openxmlformats.org/package/2006/relationships"><Relationship Id="rId2" Type="http://schemas.openxmlformats.org/officeDocument/2006/relationships/image" Target="../media/image114.tif"/><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3" Type="http://schemas.openxmlformats.org/officeDocument/2006/relationships/image" Target="../media/image600.png"/><Relationship Id="rId2" Type="http://schemas.openxmlformats.org/officeDocument/2006/relationships/image" Target="../media/image115.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6.xml"/><Relationship Id="rId5" Type="http://schemas.openxmlformats.org/officeDocument/2006/relationships/image" Target="../media/image23.png"/><Relationship Id="rId4" Type="http://schemas.openxmlformats.org/officeDocument/2006/relationships/image" Target="../media/image22.png"/></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6.xml"/><Relationship Id="rId5" Type="http://schemas.openxmlformats.org/officeDocument/2006/relationships/image" Target="../media/image27.png"/><Relationship Id="rId4"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8" name="timg-4.jpeg" descr="timg-4.jpeg"/>
          <p:cNvPicPr>
            <a:picLocks noChangeAspect="1"/>
          </p:cNvPicPr>
          <p:nvPr/>
        </p:nvPicPr>
        <p:blipFill>
          <a:blip r:embed="rId2">
            <a:extLst/>
          </a:blip>
          <a:srcRect b="3902"/>
          <a:stretch>
            <a:fillRect/>
          </a:stretch>
        </p:blipFill>
        <p:spPr>
          <a:xfrm>
            <a:off x="1774486" y="544235"/>
            <a:ext cx="9213083" cy="5585111"/>
          </a:xfrm>
          <a:prstGeom prst="rect">
            <a:avLst/>
          </a:prstGeom>
          <a:ln w="12700">
            <a:miter lim="400000"/>
          </a:ln>
        </p:spPr>
      </p:pic>
      <p:sp>
        <p:nvSpPr>
          <p:cNvPr id="409" name="检测技术与仪器"/>
          <p:cNvSpPr txBox="1">
            <a:spLocks noGrp="1"/>
          </p:cNvSpPr>
          <p:nvPr>
            <p:ph type="title" idx="4294967295"/>
          </p:nvPr>
        </p:nvSpPr>
        <p:spPr>
          <a:xfrm>
            <a:off x="1148768" y="6217101"/>
            <a:ext cx="10464801" cy="1422401"/>
          </a:xfrm>
          <a:prstGeom prst="rect">
            <a:avLst/>
          </a:prstGeom>
        </p:spPr>
        <p:txBody>
          <a:bodyPr anchor="b"/>
          <a:lstStyle>
            <a:lvl1pPr defTabSz="572516">
              <a:spcBef>
                <a:spcPts val="4500"/>
              </a:spcBef>
              <a:defRPr sz="7448">
                <a:solidFill>
                  <a:srgbClr val="000066"/>
                </a:solidFill>
                <a:latin typeface="楷体"/>
                <a:ea typeface="楷体"/>
                <a:cs typeface="楷体"/>
                <a:sym typeface="楷体"/>
              </a:defRPr>
            </a:lvl1pPr>
          </a:lstStyle>
          <a:p>
            <a:r>
              <a:t>检测技术与仪器</a:t>
            </a:r>
          </a:p>
        </p:txBody>
      </p:sp>
      <p:sp>
        <p:nvSpPr>
          <p:cNvPr id="410" name="电容式传感器"/>
          <p:cNvSpPr txBox="1">
            <a:spLocks noGrp="1"/>
          </p:cNvSpPr>
          <p:nvPr>
            <p:ph type="body" sz="quarter" idx="4294967295"/>
          </p:nvPr>
        </p:nvSpPr>
        <p:spPr>
          <a:xfrm>
            <a:off x="1148768" y="7628044"/>
            <a:ext cx="10464801" cy="1130301"/>
          </a:xfrm>
          <a:prstGeom prst="rect">
            <a:avLst/>
          </a:prstGeom>
        </p:spPr>
        <p:txBody>
          <a:bodyPr anchor="t"/>
          <a:lstStyle>
            <a:lvl1pPr marL="0" indent="0" algn="ctr">
              <a:spcBef>
                <a:spcPts val="0"/>
              </a:spcBef>
              <a:buSzTx/>
              <a:buNone/>
              <a:defRPr sz="3700">
                <a:latin typeface="Helvetica Neue"/>
                <a:ea typeface="Helvetica Neue"/>
                <a:cs typeface="Helvetica Neue"/>
                <a:sym typeface="Helvetica Neue"/>
              </a:defRPr>
            </a:lvl1pPr>
          </a:lstStyle>
          <a:p>
            <a:r>
              <a:t>电容式传感器</a:t>
            </a:r>
          </a:p>
        </p:txBody>
      </p:sp>
      <p:sp>
        <p:nvSpPr>
          <p:cNvPr id="2" name="灯片编号占位符 1"/>
          <p:cNvSpPr>
            <a:spLocks noGrp="1"/>
          </p:cNvSpPr>
          <p:nvPr>
            <p:ph type="sldNum" sz="quarter" idx="2"/>
          </p:nvPr>
        </p:nvSpPr>
        <p:spPr/>
        <p:txBody>
          <a:bodyPr/>
          <a:lstStyle/>
          <a:p>
            <a:fld id="{86CB4B4D-7CA3-9044-876B-883B54F8677D}" type="slidenum">
              <a:rPr lang="en-US" altLang="zh-CN" smtClean="0"/>
              <a:t>1</a:t>
            </a:fld>
            <a:endParaRPr lang="zh-CN" altLang="en-US"/>
          </a:p>
        </p:txBody>
      </p:sp>
    </p:spTree>
  </p:cSld>
  <p:clrMapOvr>
    <a:masterClrMapping/>
  </p:clrMapOvr>
  <p:transition spd="med"/>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 name="变极距式"/>
          <p:cNvSpPr txBox="1">
            <a:spLocks noGrp="1"/>
          </p:cNvSpPr>
          <p:nvPr>
            <p:ph type="title"/>
          </p:nvPr>
        </p:nvSpPr>
        <p:spPr>
          <a:xfrm>
            <a:off x="-148176" y="124914"/>
            <a:ext cx="4443999" cy="1097220"/>
          </a:xfrm>
          <a:prstGeom prst="rect">
            <a:avLst/>
          </a:prstGeom>
        </p:spPr>
        <p:txBody>
          <a:bodyPr/>
          <a:lstStyle/>
          <a:p>
            <a:r>
              <a:rPr dirty="0" err="1"/>
              <a:t>变极距式</a:t>
            </a:r>
            <a:endParaRPr dirty="0"/>
          </a:p>
        </p:txBody>
      </p:sp>
      <p:pic>
        <p:nvPicPr>
          <p:cNvPr id="513" name="image.png" descr="image.png"/>
          <p:cNvPicPr>
            <a:picLocks noChangeAspect="1"/>
          </p:cNvPicPr>
          <p:nvPr/>
        </p:nvPicPr>
        <p:blipFill>
          <a:blip r:embed="rId2">
            <a:extLst/>
          </a:blip>
          <a:srcRect l="6273" t="8080" r="53213" b="28503"/>
          <a:stretch>
            <a:fillRect/>
          </a:stretch>
        </p:blipFill>
        <p:spPr>
          <a:xfrm>
            <a:off x="6567002" y="5285272"/>
            <a:ext cx="4590919" cy="2438590"/>
          </a:xfrm>
          <a:prstGeom prst="rect">
            <a:avLst/>
          </a:prstGeom>
          <a:ln w="12700">
            <a:miter lim="400000"/>
          </a:ln>
        </p:spPr>
      </p:pic>
      <mc:AlternateContent xmlns:mc="http://schemas.openxmlformats.org/markup-compatibility/2006" xmlns:a14="http://schemas.microsoft.com/office/drawing/2010/main">
        <mc:Choice Requires="a14">
          <p:sp>
            <p:nvSpPr>
              <p:cNvPr id="514" name="方程"/>
              <p:cNvSpPr txBox="1"/>
              <p:nvPr/>
            </p:nvSpPr>
            <p:spPr>
              <a:xfrm>
                <a:off x="3013546" y="3352394"/>
                <a:ext cx="2564555" cy="1065501"/>
              </a:xfrm>
              <a:prstGeom prst="rect">
                <a:avLst/>
              </a:prstGeom>
              <a:ln w="12700">
                <a:miter lim="400000"/>
              </a:ln>
            </p:spPr>
            <p:txBody>
              <a:bodyPr wrap="none" lIns="0" tIns="0" rIns="0" bIns="0">
                <a:spAutoFit/>
              </a:bodyPr>
              <a:lstStyle/>
              <a:p>
                <a:pPr algn="l" defTabSz="914400" latinLnBrk="1">
                  <a:defRPr sz="1800"/>
                </a:pPr>
                <a14:m>
                  <m:oMathPara xmlns:m="http://schemas.openxmlformats.org/officeDocument/2006/math">
                    <m:oMathParaPr>
                      <m:jc m:val="centerGroup"/>
                    </m:oMathParaPr>
                    <m:oMath xmlns:m="http://schemas.openxmlformats.org/officeDocument/2006/math">
                      <m:r>
                        <a:rPr sz="3300" i="1">
                          <a:solidFill>
                            <a:srgbClr val="000000"/>
                          </a:solidFill>
                          <a:latin typeface="Cambria Math" panose="02040503050406030204" pitchFamily="18" charset="0"/>
                        </a:rPr>
                        <m:t>𝐶</m:t>
                      </m:r>
                      <m:r>
                        <a:rPr sz="3300" i="1">
                          <a:solidFill>
                            <a:srgbClr val="000000"/>
                          </a:solidFill>
                          <a:latin typeface="Cambria Math" panose="02040503050406030204" pitchFamily="18" charset="0"/>
                        </a:rPr>
                        <m:t>=</m:t>
                      </m:r>
                      <m:f>
                        <m:fPr>
                          <m:ctrlPr>
                            <a:rPr sz="3300" i="1">
                              <a:solidFill>
                                <a:srgbClr val="000000"/>
                              </a:solidFill>
                              <a:latin typeface="Cambria Math" panose="02040503050406030204" pitchFamily="18" charset="0"/>
                            </a:rPr>
                          </m:ctrlPr>
                        </m:fPr>
                        <m:num>
                          <m:sSub>
                            <m:sSubPr>
                              <m:ctrlPr>
                                <a:rPr sz="3300" i="1">
                                  <a:solidFill>
                                    <a:srgbClr val="000000"/>
                                  </a:solidFill>
                                  <a:latin typeface="Cambria Math" panose="02040503050406030204" pitchFamily="18" charset="0"/>
                                </a:rPr>
                              </m:ctrlPr>
                            </m:sSubPr>
                            <m:e>
                              <m:r>
                                <a:rPr sz="3300" i="1">
                                  <a:solidFill>
                                    <a:srgbClr val="000000"/>
                                  </a:solidFill>
                                  <a:latin typeface="Cambria Math" panose="02040503050406030204" pitchFamily="18" charset="0"/>
                                </a:rPr>
                                <m:t>𝜖</m:t>
                              </m:r>
                            </m:e>
                            <m:sub>
                              <m:r>
                                <a:rPr sz="3300" i="1">
                                  <a:solidFill>
                                    <a:srgbClr val="000000"/>
                                  </a:solidFill>
                                  <a:latin typeface="Cambria Math" panose="02040503050406030204" pitchFamily="18" charset="0"/>
                                </a:rPr>
                                <m:t>0</m:t>
                              </m:r>
                            </m:sub>
                          </m:sSub>
                          <m:r>
                            <a:rPr sz="3300" i="1">
                              <a:solidFill>
                                <a:srgbClr val="000000"/>
                              </a:solidFill>
                              <a:latin typeface="Cambria Math" panose="02040503050406030204" pitchFamily="18" charset="0"/>
                            </a:rPr>
                            <m:t>𝐴</m:t>
                          </m:r>
                        </m:num>
                        <m:den>
                          <m:sSub>
                            <m:sSubPr>
                              <m:ctrlPr>
                                <a:rPr sz="3300" i="1">
                                  <a:solidFill>
                                    <a:srgbClr val="000000"/>
                                  </a:solidFill>
                                  <a:latin typeface="Cambria Math" panose="02040503050406030204" pitchFamily="18" charset="0"/>
                                </a:rPr>
                              </m:ctrlPr>
                            </m:sSubPr>
                            <m:e>
                              <m:r>
                                <a:rPr sz="3300" i="1">
                                  <a:solidFill>
                                    <a:srgbClr val="000000"/>
                                  </a:solidFill>
                                  <a:latin typeface="Cambria Math" panose="02040503050406030204" pitchFamily="18" charset="0"/>
                                </a:rPr>
                                <m:t>𝛿</m:t>
                              </m:r>
                            </m:e>
                            <m:sub>
                              <m:r>
                                <a:rPr sz="3300" i="1">
                                  <a:solidFill>
                                    <a:srgbClr val="000000"/>
                                  </a:solidFill>
                                  <a:latin typeface="Cambria Math" panose="02040503050406030204" pitchFamily="18" charset="0"/>
                                </a:rPr>
                                <m:t>1</m:t>
                              </m:r>
                            </m:sub>
                          </m:sSub>
                          <m:r>
                            <a:rPr sz="3300" i="1">
                              <a:solidFill>
                                <a:srgbClr val="000000"/>
                              </a:solidFill>
                              <a:latin typeface="Cambria Math" panose="02040503050406030204" pitchFamily="18" charset="0"/>
                            </a:rPr>
                            <m:t>+</m:t>
                          </m:r>
                          <m:sSub>
                            <m:sSubPr>
                              <m:ctrlPr>
                                <a:rPr sz="3300" i="1">
                                  <a:solidFill>
                                    <a:srgbClr val="000000"/>
                                  </a:solidFill>
                                  <a:latin typeface="Cambria Math" panose="02040503050406030204" pitchFamily="18" charset="0"/>
                                </a:rPr>
                              </m:ctrlPr>
                            </m:sSubPr>
                            <m:e>
                              <m:r>
                                <a:rPr sz="3300" i="1">
                                  <a:solidFill>
                                    <a:srgbClr val="000000"/>
                                  </a:solidFill>
                                  <a:latin typeface="Cambria Math" panose="02040503050406030204" pitchFamily="18" charset="0"/>
                                </a:rPr>
                                <m:t>𝛿</m:t>
                              </m:r>
                            </m:e>
                            <m:sub>
                              <m:r>
                                <a:rPr sz="3300" i="1">
                                  <a:solidFill>
                                    <a:srgbClr val="000000"/>
                                  </a:solidFill>
                                  <a:latin typeface="Cambria Math" panose="02040503050406030204" pitchFamily="18" charset="0"/>
                                </a:rPr>
                                <m:t>2</m:t>
                              </m:r>
                            </m:sub>
                          </m:sSub>
                          <m:r>
                            <a:rPr sz="3300" i="1">
                              <a:solidFill>
                                <a:srgbClr val="000000"/>
                              </a:solidFill>
                              <a:latin typeface="Cambria Math" panose="02040503050406030204" pitchFamily="18" charset="0"/>
                            </a:rPr>
                            <m:t>/</m:t>
                          </m:r>
                          <m:sSub>
                            <m:sSubPr>
                              <m:ctrlPr>
                                <a:rPr sz="3300" i="1">
                                  <a:solidFill>
                                    <a:srgbClr val="000000"/>
                                  </a:solidFill>
                                  <a:latin typeface="Cambria Math" panose="02040503050406030204" pitchFamily="18" charset="0"/>
                                </a:rPr>
                              </m:ctrlPr>
                            </m:sSubPr>
                            <m:e>
                              <m:r>
                                <a:rPr sz="3300" i="1">
                                  <a:solidFill>
                                    <a:srgbClr val="000000"/>
                                  </a:solidFill>
                                  <a:latin typeface="Cambria Math" panose="02040503050406030204" pitchFamily="18" charset="0"/>
                                </a:rPr>
                                <m:t>𝜖</m:t>
                              </m:r>
                            </m:e>
                            <m:sub>
                              <m:sSub>
                                <m:sSubPr>
                                  <m:ctrlPr>
                                    <a:rPr sz="3300" i="1">
                                      <a:solidFill>
                                        <a:srgbClr val="000000"/>
                                      </a:solidFill>
                                      <a:latin typeface="Cambria Math" panose="02040503050406030204" pitchFamily="18" charset="0"/>
                                    </a:rPr>
                                  </m:ctrlPr>
                                </m:sSubPr>
                                <m:e>
                                  <m:r>
                                    <a:rPr sz="3300" i="1">
                                      <a:solidFill>
                                        <a:srgbClr val="000000"/>
                                      </a:solidFill>
                                      <a:latin typeface="Cambria Math" panose="02040503050406030204" pitchFamily="18" charset="0"/>
                                    </a:rPr>
                                    <m:t>𝑟</m:t>
                                  </m:r>
                                </m:e>
                                <m:sub>
                                  <m:r>
                                    <a:rPr sz="3300" i="1">
                                      <a:solidFill>
                                        <a:srgbClr val="000000"/>
                                      </a:solidFill>
                                      <a:latin typeface="Cambria Math" panose="02040503050406030204" pitchFamily="18" charset="0"/>
                                    </a:rPr>
                                    <m:t>2</m:t>
                                  </m:r>
                                </m:sub>
                              </m:sSub>
                            </m:sub>
                          </m:sSub>
                        </m:den>
                      </m:f>
                    </m:oMath>
                  </m:oMathPara>
                </a14:m>
                <a:endParaRPr sz="3300"/>
              </a:p>
            </p:txBody>
          </p:sp>
        </mc:Choice>
        <mc:Fallback xmlns="">
          <p:sp>
            <p:nvSpPr>
              <p:cNvPr id="514" name="方程"/>
              <p:cNvSpPr txBox="1">
                <a:spLocks noRot="1" noChangeAspect="1" noMove="1" noResize="1" noEditPoints="1" noAdjustHandles="1" noChangeArrowheads="1" noChangeShapeType="1" noTextEdit="1"/>
              </p:cNvSpPr>
              <p:nvPr/>
            </p:nvSpPr>
            <p:spPr>
              <a:xfrm>
                <a:off x="3013546" y="3352394"/>
                <a:ext cx="2564555" cy="1065501"/>
              </a:xfrm>
              <a:prstGeom prst="rect">
                <a:avLst/>
              </a:prstGeom>
              <a:blipFill>
                <a:blip r:embed="rId3"/>
                <a:stretch>
                  <a:fillRect r="-10689" b="-1714"/>
                </a:stretch>
              </a:blipFill>
              <a:ln w="12700">
                <a:miter lim="400000"/>
              </a:ln>
            </p:spPr>
            <p:txBody>
              <a:bodyPr/>
              <a:lstStyle/>
              <a:p>
                <a:r>
                  <a:rPr lang="zh-CN" altLang="en-US">
                    <a:noFill/>
                  </a:rPr>
                  <a:t> </a:t>
                </a:r>
              </a:p>
            </p:txBody>
          </p:sp>
        </mc:Fallback>
      </mc:AlternateContent>
      <p:sp>
        <p:nvSpPr>
          <p:cNvPr id="515" name="其中，空气介电常数为1"/>
          <p:cNvSpPr txBox="1"/>
          <p:nvPr/>
        </p:nvSpPr>
        <p:spPr>
          <a:xfrm>
            <a:off x="1227388" y="4628405"/>
            <a:ext cx="3465831" cy="558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2500"/>
            </a:lvl1pPr>
          </a:lstStyle>
          <a:p>
            <a:r>
              <a:t>其中，空气介电常数为1</a:t>
            </a:r>
          </a:p>
        </p:txBody>
      </p:sp>
      <p:sp>
        <p:nvSpPr>
          <p:cNvPr id="516" name="常见结构："/>
          <p:cNvSpPr txBox="1"/>
          <p:nvPr/>
        </p:nvSpPr>
        <p:spPr>
          <a:xfrm>
            <a:off x="1847983" y="1596628"/>
            <a:ext cx="2019301" cy="635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000" b="1"/>
            </a:lvl1pPr>
          </a:lstStyle>
          <a:p>
            <a:r>
              <a:t>常见结构：</a:t>
            </a:r>
          </a:p>
        </p:txBody>
      </p:sp>
      <p:sp>
        <p:nvSpPr>
          <p:cNvPr id="517" name="1）具有固体介质的变极距型电容传感器"/>
          <p:cNvSpPr txBox="1"/>
          <p:nvPr/>
        </p:nvSpPr>
        <p:spPr>
          <a:xfrm>
            <a:off x="641552" y="2368299"/>
            <a:ext cx="6357215" cy="609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t>1）具有固体介质的变极距型电容传感器</a:t>
            </a:r>
          </a:p>
        </p:txBody>
      </p:sp>
      <p:sp>
        <p:nvSpPr>
          <p:cNvPr id="2" name="灯片编号占位符 1"/>
          <p:cNvSpPr>
            <a:spLocks noGrp="1"/>
          </p:cNvSpPr>
          <p:nvPr>
            <p:ph type="sldNum" sz="quarter" idx="2"/>
          </p:nvPr>
        </p:nvSpPr>
        <p:spPr/>
        <p:txBody>
          <a:bodyPr/>
          <a:lstStyle/>
          <a:p>
            <a:fld id="{86CB4B4D-7CA3-9044-876B-883B54F8677D}" type="slidenum">
              <a:rPr lang="en-US" altLang="zh-CN" smtClean="0"/>
              <a:t>10</a:t>
            </a:fld>
            <a:endParaRPr lang="zh-CN" altLang="en-US"/>
          </a:p>
        </p:txBody>
      </p:sp>
    </p:spTree>
  </p:cSld>
  <p:clrMapOvr>
    <a:masterClrMapping/>
  </p:clrMapOvr>
  <p:transition spd="med"/>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9" name="2）变极距型差动式结构"/>
          <p:cNvSpPr txBox="1"/>
          <p:nvPr/>
        </p:nvSpPr>
        <p:spPr>
          <a:xfrm>
            <a:off x="991940" y="1946383"/>
            <a:ext cx="3868014" cy="609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t>2）变极距型差动式结构</a:t>
            </a:r>
          </a:p>
        </p:txBody>
      </p:sp>
      <p:pic>
        <p:nvPicPr>
          <p:cNvPr id="520" name="image.png" descr="image.png"/>
          <p:cNvPicPr>
            <a:picLocks noChangeAspect="1"/>
          </p:cNvPicPr>
          <p:nvPr/>
        </p:nvPicPr>
        <p:blipFill>
          <a:blip r:embed="rId2">
            <a:extLst/>
          </a:blip>
          <a:srcRect l="49422" t="20962" r="2173" b="20962"/>
          <a:stretch>
            <a:fillRect/>
          </a:stretch>
        </p:blipFill>
        <p:spPr>
          <a:xfrm>
            <a:off x="5898313" y="1134575"/>
            <a:ext cx="5485166" cy="2233251"/>
          </a:xfrm>
          <a:prstGeom prst="rect">
            <a:avLst/>
          </a:prstGeom>
          <a:ln w="12700">
            <a:miter lim="400000"/>
          </a:ln>
        </p:spPr>
      </p:pic>
      <p:sp>
        <p:nvSpPr>
          <p:cNvPr id="521" name="初始位置时，δ1＝δ2＝δ0，两边初始电容相等。当动极板向上有位移Δδ时，两边极距为δ1＝δ0-Δδ，δ2 ＝δ0+Δδ； 两组电容一增一减。"/>
          <p:cNvSpPr txBox="1"/>
          <p:nvPr/>
        </p:nvSpPr>
        <p:spPr>
          <a:xfrm>
            <a:off x="767541" y="3315126"/>
            <a:ext cx="11757533" cy="114696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l">
              <a:defRPr>
                <a:solidFill>
                  <a:srgbClr val="D60093"/>
                </a:solidFill>
              </a:defRPr>
            </a:pPr>
            <a:r>
              <a:t>初始位置时，δ</a:t>
            </a:r>
            <a:r>
              <a:rPr baseline="-21428"/>
              <a:t>1</a:t>
            </a:r>
            <a:r>
              <a:t>＝δ</a:t>
            </a:r>
            <a:r>
              <a:rPr baseline="-21428"/>
              <a:t>2</a:t>
            </a:r>
            <a:r>
              <a:t>＝δ</a:t>
            </a:r>
            <a:r>
              <a:rPr baseline="-21428"/>
              <a:t>0</a:t>
            </a:r>
            <a:r>
              <a:t>，两边初始电容相等</a:t>
            </a:r>
            <a:r>
              <a:rPr>
                <a:solidFill>
                  <a:srgbClr val="000000"/>
                </a:solidFill>
              </a:rPr>
              <a:t>。当动极板向上有位移Δδ时，两边极距为δ</a:t>
            </a:r>
            <a:r>
              <a:rPr baseline="-21428">
                <a:solidFill>
                  <a:srgbClr val="000000"/>
                </a:solidFill>
              </a:rPr>
              <a:t>1</a:t>
            </a:r>
            <a:r>
              <a:rPr>
                <a:solidFill>
                  <a:srgbClr val="000000"/>
                </a:solidFill>
              </a:rPr>
              <a:t>＝δ</a:t>
            </a:r>
            <a:r>
              <a:rPr baseline="-21428">
                <a:solidFill>
                  <a:srgbClr val="000000"/>
                </a:solidFill>
              </a:rPr>
              <a:t>0</a:t>
            </a:r>
            <a:r>
              <a:rPr>
                <a:solidFill>
                  <a:srgbClr val="000000"/>
                </a:solidFill>
              </a:rPr>
              <a:t>-Δδ，δ</a:t>
            </a:r>
            <a:r>
              <a:rPr baseline="-21428">
                <a:solidFill>
                  <a:srgbClr val="000000"/>
                </a:solidFill>
              </a:rPr>
              <a:t>2 </a:t>
            </a:r>
            <a:r>
              <a:rPr>
                <a:solidFill>
                  <a:srgbClr val="000000"/>
                </a:solidFill>
              </a:rPr>
              <a:t>＝δ</a:t>
            </a:r>
            <a:r>
              <a:rPr baseline="-21428">
                <a:solidFill>
                  <a:srgbClr val="000000"/>
                </a:solidFill>
              </a:rPr>
              <a:t>0</a:t>
            </a:r>
            <a:r>
              <a:rPr>
                <a:solidFill>
                  <a:srgbClr val="000000"/>
                </a:solidFill>
              </a:rPr>
              <a:t>+Δδ；</a:t>
            </a:r>
            <a:r>
              <a:rPr baseline="-21428">
                <a:solidFill>
                  <a:srgbClr val="000000"/>
                </a:solidFill>
              </a:rPr>
              <a:t> </a:t>
            </a:r>
            <a:r>
              <a:rPr>
                <a:solidFill>
                  <a:srgbClr val="000000"/>
                </a:solidFill>
              </a:rPr>
              <a:t>两组电容一增一减。</a:t>
            </a:r>
          </a:p>
        </p:txBody>
      </p:sp>
      <p:pic>
        <p:nvPicPr>
          <p:cNvPr id="522" name="图像" descr="图像"/>
          <p:cNvPicPr>
            <a:picLocks noChangeAspect="1"/>
          </p:cNvPicPr>
          <p:nvPr/>
        </p:nvPicPr>
        <p:blipFill>
          <a:blip r:embed="rId3">
            <a:extLst/>
          </a:blip>
          <a:stretch>
            <a:fillRect/>
          </a:stretch>
        </p:blipFill>
        <p:spPr>
          <a:xfrm>
            <a:off x="2331519" y="4374393"/>
            <a:ext cx="9051960" cy="1540022"/>
          </a:xfrm>
          <a:prstGeom prst="rect">
            <a:avLst/>
          </a:prstGeom>
          <a:ln w="12700">
            <a:miter lim="400000"/>
          </a:ln>
        </p:spPr>
      </p:pic>
      <p:sp>
        <p:nvSpPr>
          <p:cNvPr id="523" name="略去高次项，可得近似的线性关系"/>
          <p:cNvSpPr txBox="1"/>
          <p:nvPr/>
        </p:nvSpPr>
        <p:spPr>
          <a:xfrm>
            <a:off x="673083" y="6002858"/>
            <a:ext cx="5448301" cy="609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marL="342900" indent="-342900" algn="l" defTabSz="457200">
              <a:defRPr>
                <a:latin typeface="Helvetica"/>
                <a:ea typeface="Helvetica"/>
                <a:cs typeface="Helvetica"/>
                <a:sym typeface="Helvetica"/>
              </a:defRPr>
            </a:lvl1pPr>
          </a:lstStyle>
          <a:p>
            <a:r>
              <a:t>略去高次项，可得近似的线性关系</a:t>
            </a:r>
          </a:p>
        </p:txBody>
      </p:sp>
      <p:sp>
        <p:nvSpPr>
          <p:cNvPr id="524" name="相对非线性误差ef′为"/>
          <p:cNvSpPr txBox="1"/>
          <p:nvPr/>
        </p:nvSpPr>
        <p:spPr>
          <a:xfrm>
            <a:off x="613083" y="7354582"/>
            <a:ext cx="3341151" cy="609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defTabSz="457200">
              <a:defRPr>
                <a:latin typeface="Helvetica"/>
                <a:ea typeface="Helvetica"/>
                <a:cs typeface="Helvetica"/>
                <a:sym typeface="Helvetica"/>
              </a:defRPr>
            </a:pPr>
            <a:r>
              <a:t>相对非线性误差e</a:t>
            </a:r>
            <a:r>
              <a:rPr baseline="-5999"/>
              <a:t>f</a:t>
            </a:r>
            <a:r>
              <a:t>′为</a:t>
            </a:r>
          </a:p>
        </p:txBody>
      </p:sp>
      <p:pic>
        <p:nvPicPr>
          <p:cNvPr id="525" name="图像" descr="图像"/>
          <p:cNvPicPr>
            <a:picLocks noChangeAspect="1"/>
          </p:cNvPicPr>
          <p:nvPr/>
        </p:nvPicPr>
        <p:blipFill>
          <a:blip r:embed="rId4">
            <a:extLst/>
          </a:blip>
          <a:stretch>
            <a:fillRect/>
          </a:stretch>
        </p:blipFill>
        <p:spPr>
          <a:xfrm>
            <a:off x="597605" y="8086905"/>
            <a:ext cx="5599256" cy="1303937"/>
          </a:xfrm>
          <a:prstGeom prst="rect">
            <a:avLst/>
          </a:prstGeom>
          <a:ln w="12700">
            <a:miter lim="400000"/>
          </a:ln>
        </p:spPr>
      </p:pic>
      <p:pic>
        <p:nvPicPr>
          <p:cNvPr id="526" name="图像" descr="图像"/>
          <p:cNvPicPr>
            <a:picLocks noChangeAspect="1"/>
          </p:cNvPicPr>
          <p:nvPr/>
        </p:nvPicPr>
        <p:blipFill>
          <a:blip r:embed="rId5">
            <a:extLst/>
          </a:blip>
          <a:stretch>
            <a:fillRect/>
          </a:stretch>
        </p:blipFill>
        <p:spPr>
          <a:xfrm>
            <a:off x="4859954" y="6544422"/>
            <a:ext cx="3759224" cy="1452329"/>
          </a:xfrm>
          <a:prstGeom prst="rect">
            <a:avLst/>
          </a:prstGeom>
          <a:ln w="12700">
            <a:miter lim="400000"/>
          </a:ln>
        </p:spPr>
      </p:pic>
      <p:sp>
        <p:nvSpPr>
          <p:cNvPr id="527" name="差动式比单极式灵敏度提高一倍，且非线性误差大为减小。"/>
          <p:cNvSpPr txBox="1"/>
          <p:nvPr/>
        </p:nvSpPr>
        <p:spPr>
          <a:xfrm>
            <a:off x="9167378" y="6791821"/>
            <a:ext cx="3993766" cy="1397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l">
              <a:defRPr>
                <a:solidFill>
                  <a:schemeClr val="accent5">
                    <a:hueOff val="-82419"/>
                    <a:satOff val="-9513"/>
                    <a:lumOff val="-16343"/>
                  </a:schemeClr>
                </a:solidFill>
                <a:latin typeface="华文楷体"/>
                <a:ea typeface="华文楷体"/>
                <a:cs typeface="华文楷体"/>
                <a:sym typeface="华文楷体"/>
              </a:defRPr>
            </a:lvl1pPr>
          </a:lstStyle>
          <a:p>
            <a:r>
              <a:t>差动式比单极式灵敏度提高一倍，且非线性误差大为减小。</a:t>
            </a:r>
          </a:p>
        </p:txBody>
      </p:sp>
      <p:sp>
        <p:nvSpPr>
          <p:cNvPr id="528" name="变极距式"/>
          <p:cNvSpPr>
            <a:spLocks noGrp="1"/>
          </p:cNvSpPr>
          <p:nvPr>
            <p:ph type="title"/>
          </p:nvPr>
        </p:nvSpPr>
        <p:spPr>
          <a:xfrm>
            <a:off x="61658" y="34989"/>
            <a:ext cx="4443999" cy="1097220"/>
          </a:xfrm>
          <a:prstGeom prst="rect">
            <a:avLst/>
          </a:prstGeom>
        </p:spPr>
        <p:txBody>
          <a:bodyPr/>
          <a:lstStyle/>
          <a:p>
            <a:r>
              <a:rPr dirty="0" err="1"/>
              <a:t>变极距式</a:t>
            </a:r>
            <a:endParaRPr dirty="0"/>
          </a:p>
        </p:txBody>
      </p:sp>
      <p:sp>
        <p:nvSpPr>
          <p:cNvPr id="2" name="灯片编号占位符 1"/>
          <p:cNvSpPr>
            <a:spLocks noGrp="1"/>
          </p:cNvSpPr>
          <p:nvPr>
            <p:ph type="sldNum" sz="quarter" idx="2"/>
          </p:nvPr>
        </p:nvSpPr>
        <p:spPr/>
        <p:txBody>
          <a:bodyPr/>
          <a:lstStyle/>
          <a:p>
            <a:fld id="{86CB4B4D-7CA3-9044-876B-883B54F8677D}" type="slidenum">
              <a:rPr lang="en-US" altLang="zh-CN" smtClean="0"/>
              <a:t>11</a:t>
            </a:fld>
            <a:endParaRPr lang="zh-CN" altLang="en-US"/>
          </a:p>
        </p:txBody>
      </p:sp>
    </p:spTree>
  </p:cSld>
  <p:clrMapOvr>
    <a:masterClrMapping/>
  </p:clrMapOvr>
  <p:transition spd="med"/>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0" name="当其中一个极板发生x位移后，改变了两极板间的遮盖面积S ，电容量C同样随之变化。"/>
          <p:cNvSpPr txBox="1"/>
          <p:nvPr/>
        </p:nvSpPr>
        <p:spPr>
          <a:xfrm>
            <a:off x="295432" y="2774581"/>
            <a:ext cx="7554556" cy="1117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l">
              <a:spcBef>
                <a:spcPts val="900"/>
              </a:spcBef>
              <a:defRPr>
                <a:latin typeface="黑体"/>
                <a:ea typeface="黑体"/>
                <a:cs typeface="黑体"/>
                <a:sym typeface="黑体"/>
              </a:defRPr>
            </a:lvl1pPr>
          </a:lstStyle>
          <a:p>
            <a:r>
              <a:t>当其中一个极板发生x位移后，改变了两极板间的遮盖面积S ，电容量C同样随之变化。</a:t>
            </a:r>
          </a:p>
        </p:txBody>
      </p:sp>
      <p:pic>
        <p:nvPicPr>
          <p:cNvPr id="531" name="成组" descr="成组"/>
          <p:cNvPicPr>
            <a:picLocks noChangeAspect="1"/>
          </p:cNvPicPr>
          <p:nvPr/>
        </p:nvPicPr>
        <p:blipFill>
          <a:blip r:embed="rId2">
            <a:extLst/>
          </a:blip>
          <a:stretch>
            <a:fillRect/>
          </a:stretch>
        </p:blipFill>
        <p:spPr>
          <a:xfrm>
            <a:off x="7756338" y="1452209"/>
            <a:ext cx="4945842" cy="4669795"/>
          </a:xfrm>
          <a:prstGeom prst="rect">
            <a:avLst/>
          </a:prstGeom>
          <a:ln w="12700">
            <a:miter lim="400000"/>
          </a:ln>
        </p:spPr>
      </p:pic>
      <p:pic>
        <p:nvPicPr>
          <p:cNvPr id="532" name="image.pdf" descr="image.pdf"/>
          <p:cNvPicPr>
            <a:picLocks noChangeAspect="1"/>
          </p:cNvPicPr>
          <p:nvPr/>
        </p:nvPicPr>
        <p:blipFill>
          <a:blip r:embed="rId3">
            <a:extLst/>
          </a:blip>
          <a:stretch>
            <a:fillRect/>
          </a:stretch>
        </p:blipFill>
        <p:spPr>
          <a:xfrm>
            <a:off x="2097891" y="4197047"/>
            <a:ext cx="1519486" cy="690881"/>
          </a:xfrm>
          <a:prstGeom prst="rect">
            <a:avLst/>
          </a:prstGeom>
          <a:ln w="12700">
            <a:miter lim="400000"/>
          </a:ln>
        </p:spPr>
      </p:pic>
      <p:pic>
        <p:nvPicPr>
          <p:cNvPr id="533" name="image.pdf" descr="image.pdf"/>
          <p:cNvPicPr>
            <a:picLocks noChangeAspect="1"/>
          </p:cNvPicPr>
          <p:nvPr/>
        </p:nvPicPr>
        <p:blipFill>
          <a:blip r:embed="rId4">
            <a:extLst/>
          </a:blip>
          <a:stretch>
            <a:fillRect/>
          </a:stretch>
        </p:blipFill>
        <p:spPr>
          <a:xfrm>
            <a:off x="4251959" y="4115877"/>
            <a:ext cx="1941089" cy="1259287"/>
          </a:xfrm>
          <a:prstGeom prst="rect">
            <a:avLst/>
          </a:prstGeom>
          <a:ln w="12700">
            <a:miter lim="400000"/>
          </a:ln>
        </p:spPr>
      </p:pic>
      <p:pic>
        <p:nvPicPr>
          <p:cNvPr id="534" name="image.pdf" descr="image.pdf"/>
          <p:cNvPicPr>
            <a:picLocks noChangeAspect="1"/>
          </p:cNvPicPr>
          <p:nvPr/>
        </p:nvPicPr>
        <p:blipFill>
          <a:blip r:embed="rId5">
            <a:extLst/>
          </a:blip>
          <a:stretch>
            <a:fillRect/>
          </a:stretch>
        </p:blipFill>
        <p:spPr>
          <a:xfrm>
            <a:off x="2097891" y="5029914"/>
            <a:ext cx="1519486" cy="690881"/>
          </a:xfrm>
          <a:prstGeom prst="rect">
            <a:avLst/>
          </a:prstGeom>
          <a:ln w="12700">
            <a:miter lim="400000"/>
          </a:ln>
        </p:spPr>
      </p:pic>
      <p:grpSp>
        <p:nvGrpSpPr>
          <p:cNvPr id="537" name="成组"/>
          <p:cNvGrpSpPr/>
          <p:nvPr/>
        </p:nvGrpSpPr>
        <p:grpSpPr>
          <a:xfrm>
            <a:off x="1076182" y="5960156"/>
            <a:ext cx="5210956" cy="2656169"/>
            <a:chOff x="0" y="0"/>
            <a:chExt cx="5210954" cy="2656167"/>
          </a:xfrm>
        </p:grpSpPr>
        <p:sp>
          <p:nvSpPr>
            <p:cNvPr id="535" name="矩形"/>
            <p:cNvSpPr/>
            <p:nvPr/>
          </p:nvSpPr>
          <p:spPr>
            <a:xfrm>
              <a:off x="0" y="0"/>
              <a:ext cx="5210955" cy="2656168"/>
            </a:xfrm>
            <a:prstGeom prst="rect">
              <a:avLst/>
            </a:prstGeom>
            <a:solidFill>
              <a:srgbClr val="CCFFFF"/>
            </a:solidFill>
            <a:ln w="12700" cap="flat">
              <a:noFill/>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Helvetica Neue Medium"/>
                </a:defRPr>
              </a:pPr>
              <a:endParaRPr/>
            </a:p>
          </p:txBody>
        </p:sp>
        <p:pic>
          <p:nvPicPr>
            <p:cNvPr id="536" name="image.pdf" descr="image.pdf"/>
            <p:cNvPicPr>
              <a:picLocks noChangeAspect="1"/>
            </p:cNvPicPr>
            <p:nvPr/>
          </p:nvPicPr>
          <p:blipFill>
            <a:blip r:embed="rId6">
              <a:extLst/>
            </a:blip>
            <a:stretch>
              <a:fillRect/>
            </a:stretch>
          </p:blipFill>
          <p:spPr>
            <a:xfrm>
              <a:off x="0" y="0"/>
              <a:ext cx="5210955" cy="2656168"/>
            </a:xfrm>
            <a:prstGeom prst="rect">
              <a:avLst/>
            </a:prstGeom>
            <a:ln w="12700" cap="flat">
              <a:noFill/>
              <a:miter lim="400000"/>
            </a:ln>
            <a:effectLst/>
          </p:spPr>
        </p:pic>
      </p:grpSp>
      <p:grpSp>
        <p:nvGrpSpPr>
          <p:cNvPr id="543" name="成组"/>
          <p:cNvGrpSpPr/>
          <p:nvPr/>
        </p:nvGrpSpPr>
        <p:grpSpPr>
          <a:xfrm>
            <a:off x="7578551" y="6532603"/>
            <a:ext cx="4323517" cy="1488147"/>
            <a:chOff x="0" y="48554"/>
            <a:chExt cx="4323515" cy="1488145"/>
          </a:xfrm>
        </p:grpSpPr>
        <p:sp>
          <p:nvSpPr>
            <p:cNvPr id="538" name="因此，"/>
            <p:cNvSpPr/>
            <p:nvPr/>
          </p:nvSpPr>
          <p:spPr>
            <a:xfrm>
              <a:off x="0" y="266699"/>
              <a:ext cx="1270000"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marL="487680" indent="-487680" algn="l">
                <a:spcBef>
                  <a:spcPts val="900"/>
                </a:spcBef>
                <a:defRPr>
                  <a:latin typeface="黑体"/>
                  <a:ea typeface="黑体"/>
                  <a:cs typeface="黑体"/>
                  <a:sym typeface="黑体"/>
                </a:defRPr>
              </a:lvl1pPr>
            </a:lstStyle>
            <a:p>
              <a:r>
                <a:t>因此，</a:t>
              </a:r>
            </a:p>
          </p:txBody>
        </p:sp>
        <p:pic>
          <p:nvPicPr>
            <p:cNvPr id="539" name="image.pdf" descr="image.pdf"/>
            <p:cNvPicPr>
              <a:picLocks noChangeAspect="1"/>
            </p:cNvPicPr>
            <p:nvPr/>
          </p:nvPicPr>
          <p:blipFill>
            <a:blip r:embed="rId7">
              <a:extLst/>
            </a:blip>
            <a:stretch>
              <a:fillRect/>
            </a:stretch>
          </p:blipFill>
          <p:spPr>
            <a:xfrm>
              <a:off x="1030158" y="48554"/>
              <a:ext cx="485841" cy="584201"/>
            </a:xfrm>
            <a:prstGeom prst="rect">
              <a:avLst/>
            </a:prstGeom>
            <a:ln w="12700" cap="flat">
              <a:noFill/>
              <a:miter lim="400000"/>
            </a:ln>
            <a:effectLst/>
          </p:spPr>
        </p:pic>
        <p:sp>
          <p:nvSpPr>
            <p:cNvPr id="540" name="与位移"/>
            <p:cNvSpPr/>
            <p:nvPr/>
          </p:nvSpPr>
          <p:spPr>
            <a:xfrm>
              <a:off x="1445338" y="266699"/>
              <a:ext cx="1270001"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marL="487680" indent="-487680" algn="l">
                <a:spcBef>
                  <a:spcPts val="900"/>
                </a:spcBef>
                <a:defRPr>
                  <a:latin typeface="黑体"/>
                  <a:ea typeface="黑体"/>
                  <a:cs typeface="黑体"/>
                  <a:sym typeface="黑体"/>
                </a:defRPr>
              </a:lvl1pPr>
            </a:lstStyle>
            <a:p>
              <a:r>
                <a:t>与位移</a:t>
              </a:r>
            </a:p>
          </p:txBody>
        </p:sp>
        <p:pic>
          <p:nvPicPr>
            <p:cNvPr id="541" name="image.pdf" descr="image.pdf"/>
            <p:cNvPicPr>
              <a:picLocks noChangeAspect="1"/>
            </p:cNvPicPr>
            <p:nvPr/>
          </p:nvPicPr>
          <p:blipFill>
            <a:blip r:embed="rId8">
              <a:extLst/>
            </a:blip>
            <a:stretch>
              <a:fillRect/>
            </a:stretch>
          </p:blipFill>
          <p:spPr>
            <a:xfrm>
              <a:off x="2652434" y="69720"/>
              <a:ext cx="489939" cy="541868"/>
            </a:xfrm>
            <a:prstGeom prst="rect">
              <a:avLst/>
            </a:prstGeom>
            <a:ln w="12700" cap="flat">
              <a:noFill/>
              <a:miter lim="400000"/>
            </a:ln>
            <a:effectLst/>
          </p:spPr>
        </p:pic>
        <p:sp>
          <p:nvSpPr>
            <p:cNvPr id="542" name="呈线性关系。"/>
            <p:cNvSpPr/>
            <p:nvPr/>
          </p:nvSpPr>
          <p:spPr>
            <a:xfrm>
              <a:off x="3053515" y="266699"/>
              <a:ext cx="1270001"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marL="487680" indent="-487680" algn="l">
                <a:spcBef>
                  <a:spcPts val="900"/>
                </a:spcBef>
                <a:defRPr>
                  <a:latin typeface="黑体"/>
                  <a:ea typeface="黑体"/>
                  <a:cs typeface="黑体"/>
                  <a:sym typeface="黑体"/>
                </a:defRPr>
              </a:lvl1pPr>
            </a:lstStyle>
            <a:p>
              <a:r>
                <a:t>呈线性关系。</a:t>
              </a:r>
            </a:p>
          </p:txBody>
        </p:sp>
      </p:grpSp>
      <p:sp>
        <p:nvSpPr>
          <p:cNvPr id="544" name="变面积型"/>
          <p:cNvSpPr txBox="1">
            <a:spLocks noGrp="1"/>
          </p:cNvSpPr>
          <p:nvPr>
            <p:ph type="title"/>
          </p:nvPr>
        </p:nvSpPr>
        <p:spPr>
          <a:prstGeom prst="rect">
            <a:avLst/>
          </a:prstGeom>
        </p:spPr>
        <p:txBody>
          <a:bodyPr/>
          <a:lstStyle/>
          <a:p>
            <a:r>
              <a:t>变面积型</a:t>
            </a:r>
          </a:p>
        </p:txBody>
      </p:sp>
      <p:sp>
        <p:nvSpPr>
          <p:cNvPr id="545" name="常见结构："/>
          <p:cNvSpPr txBox="1"/>
          <p:nvPr/>
        </p:nvSpPr>
        <p:spPr>
          <a:xfrm>
            <a:off x="580593" y="1409493"/>
            <a:ext cx="2019301" cy="635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000" b="1"/>
            </a:lvl1pPr>
          </a:lstStyle>
          <a:p>
            <a:r>
              <a:rPr dirty="0" err="1"/>
              <a:t>常见结构</a:t>
            </a:r>
            <a:r>
              <a:rPr dirty="0"/>
              <a:t>：</a:t>
            </a:r>
          </a:p>
        </p:txBody>
      </p:sp>
      <p:sp>
        <p:nvSpPr>
          <p:cNvPr id="546" name="1）直线位移式电容传感器"/>
          <p:cNvSpPr txBox="1"/>
          <p:nvPr/>
        </p:nvSpPr>
        <p:spPr>
          <a:xfrm>
            <a:off x="580593" y="2144317"/>
            <a:ext cx="4223614" cy="609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t>1）直线位移式电容传感器</a:t>
            </a:r>
          </a:p>
        </p:txBody>
      </p:sp>
      <p:sp>
        <p:nvSpPr>
          <p:cNvPr id="547" name="灵敏度系数"/>
          <p:cNvSpPr txBox="1"/>
          <p:nvPr/>
        </p:nvSpPr>
        <p:spPr>
          <a:xfrm>
            <a:off x="7494177" y="7506426"/>
            <a:ext cx="2971237" cy="609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nSpc>
                <a:spcPct val="180000"/>
              </a:lnSpc>
              <a:defRPr>
                <a:solidFill>
                  <a:srgbClr val="FF0000"/>
                </a:solidFill>
                <a:effectLst>
                  <a:outerShdw blurRad="12700" dist="25400" dir="2700000" rotWithShape="0">
                    <a:srgbClr val="000000"/>
                  </a:outerShdw>
                </a:effectLst>
                <a:latin typeface="宋体"/>
                <a:ea typeface="宋体"/>
                <a:cs typeface="宋体"/>
                <a:sym typeface="宋体"/>
              </a:defRPr>
            </a:pPr>
            <a:r>
              <a:t>灵敏度系数</a:t>
            </a:r>
            <a:r>
              <a:rPr b="1">
                <a:latin typeface="Tahoma"/>
                <a:ea typeface="Tahoma"/>
                <a:cs typeface="Tahoma"/>
                <a:sym typeface="Tahoma"/>
              </a:rPr>
              <a:t> </a:t>
            </a:r>
          </a:p>
        </p:txBody>
      </p:sp>
      <p:pic>
        <p:nvPicPr>
          <p:cNvPr id="548" name="image.pdf" descr="image.pdf"/>
          <p:cNvPicPr>
            <a:picLocks noChangeAspect="1"/>
          </p:cNvPicPr>
          <p:nvPr/>
        </p:nvPicPr>
        <p:blipFill>
          <a:blip r:embed="rId9">
            <a:extLst/>
          </a:blip>
          <a:stretch>
            <a:fillRect/>
          </a:stretch>
        </p:blipFill>
        <p:spPr>
          <a:xfrm>
            <a:off x="10458952" y="7215173"/>
            <a:ext cx="1711396" cy="1192108"/>
          </a:xfrm>
          <a:prstGeom prst="rect">
            <a:avLst/>
          </a:prstGeom>
          <a:ln w="12700">
            <a:miter lim="400000"/>
          </a:ln>
        </p:spPr>
      </p:pic>
      <p:sp>
        <p:nvSpPr>
          <p:cNvPr id="2" name="灯片编号占位符 1"/>
          <p:cNvSpPr>
            <a:spLocks noGrp="1"/>
          </p:cNvSpPr>
          <p:nvPr>
            <p:ph type="sldNum" sz="quarter" idx="2"/>
          </p:nvPr>
        </p:nvSpPr>
        <p:spPr/>
        <p:txBody>
          <a:bodyPr/>
          <a:lstStyle/>
          <a:p>
            <a:fld id="{86CB4B4D-7CA3-9044-876B-883B54F8677D}" type="slidenum">
              <a:rPr lang="en-US" altLang="zh-CN" smtClean="0"/>
              <a:t>12</a:t>
            </a:fld>
            <a:endParaRPr lang="zh-CN" altLang="en-US"/>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4" fill="hold" grpId="1" nodeType="clickEffect">
                                  <p:stCondLst>
                                    <p:cond delay="0"/>
                                  </p:stCondLst>
                                  <p:iterate>
                                    <p:tmAbs val="0"/>
                                  </p:iterate>
                                  <p:childTnLst>
                                    <p:set>
                                      <p:cBhvr>
                                        <p:cTn id="6" fill="hold"/>
                                        <p:tgtEl>
                                          <p:spTgt spid="530"/>
                                        </p:tgtEl>
                                        <p:attrNameLst>
                                          <p:attrName>style.visibility</p:attrName>
                                        </p:attrNameLst>
                                      </p:cBhvr>
                                      <p:to>
                                        <p:strVal val="visible"/>
                                      </p:to>
                                    </p:set>
                                    <p:anim calcmode="lin" valueType="num">
                                      <p:cBhvr>
                                        <p:cTn id="7" dur="500" fill="hold"/>
                                        <p:tgtEl>
                                          <p:spTgt spid="530"/>
                                        </p:tgtEl>
                                        <p:attrNameLst>
                                          <p:attrName>ppt_x</p:attrName>
                                        </p:attrNameLst>
                                      </p:cBhvr>
                                      <p:tavLst>
                                        <p:tav tm="0">
                                          <p:val>
                                            <p:strVal val="#ppt_x"/>
                                          </p:val>
                                        </p:tav>
                                        <p:tav tm="100000">
                                          <p:val>
                                            <p:strVal val="#ppt_x"/>
                                          </p:val>
                                        </p:tav>
                                      </p:tavLst>
                                    </p:anim>
                                    <p:anim calcmode="lin" valueType="num">
                                      <p:cBhvr>
                                        <p:cTn id="8" dur="500" fill="hold"/>
                                        <p:tgtEl>
                                          <p:spTgt spid="53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2" nodeType="clickEffect">
                                  <p:stCondLst>
                                    <p:cond delay="0"/>
                                  </p:stCondLst>
                                  <p:iterate>
                                    <p:tmAbs val="0"/>
                                  </p:iterate>
                                  <p:childTnLst>
                                    <p:set>
                                      <p:cBhvr>
                                        <p:cTn id="12" fill="hold"/>
                                        <p:tgtEl>
                                          <p:spTgt spid="532"/>
                                        </p:tgtEl>
                                        <p:attrNameLst>
                                          <p:attrName>style.visibility</p:attrName>
                                        </p:attrNameLst>
                                      </p:cBhvr>
                                      <p:to>
                                        <p:strVal val="visible"/>
                                      </p:to>
                                    </p:set>
                                    <p:anim calcmode="lin" valueType="num">
                                      <p:cBhvr>
                                        <p:cTn id="13" dur="500" fill="hold"/>
                                        <p:tgtEl>
                                          <p:spTgt spid="532"/>
                                        </p:tgtEl>
                                        <p:attrNameLst>
                                          <p:attrName>ppt_x</p:attrName>
                                        </p:attrNameLst>
                                      </p:cBhvr>
                                      <p:tavLst>
                                        <p:tav tm="0">
                                          <p:val>
                                            <p:strVal val="#ppt_x"/>
                                          </p:val>
                                        </p:tav>
                                        <p:tav tm="100000">
                                          <p:val>
                                            <p:strVal val="#ppt_x"/>
                                          </p:val>
                                        </p:tav>
                                      </p:tavLst>
                                    </p:anim>
                                    <p:anim calcmode="lin" valueType="num">
                                      <p:cBhvr>
                                        <p:cTn id="14" dur="500" fill="hold"/>
                                        <p:tgtEl>
                                          <p:spTgt spid="53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3" nodeType="clickEffect">
                                  <p:stCondLst>
                                    <p:cond delay="0"/>
                                  </p:stCondLst>
                                  <p:iterate>
                                    <p:tmAbs val="0"/>
                                  </p:iterate>
                                  <p:childTnLst>
                                    <p:set>
                                      <p:cBhvr>
                                        <p:cTn id="18" fill="hold"/>
                                        <p:tgtEl>
                                          <p:spTgt spid="533"/>
                                        </p:tgtEl>
                                        <p:attrNameLst>
                                          <p:attrName>style.visibility</p:attrName>
                                        </p:attrNameLst>
                                      </p:cBhvr>
                                      <p:to>
                                        <p:strVal val="visible"/>
                                      </p:to>
                                    </p:set>
                                    <p:anim calcmode="lin" valueType="num">
                                      <p:cBhvr>
                                        <p:cTn id="19" dur="500" fill="hold"/>
                                        <p:tgtEl>
                                          <p:spTgt spid="533"/>
                                        </p:tgtEl>
                                        <p:attrNameLst>
                                          <p:attrName>ppt_x</p:attrName>
                                        </p:attrNameLst>
                                      </p:cBhvr>
                                      <p:tavLst>
                                        <p:tav tm="0">
                                          <p:val>
                                            <p:strVal val="#ppt_x"/>
                                          </p:val>
                                        </p:tav>
                                        <p:tav tm="100000">
                                          <p:val>
                                            <p:strVal val="#ppt_x"/>
                                          </p:val>
                                        </p:tav>
                                      </p:tavLst>
                                    </p:anim>
                                    <p:anim calcmode="lin" valueType="num">
                                      <p:cBhvr>
                                        <p:cTn id="20" dur="500" fill="hold"/>
                                        <p:tgtEl>
                                          <p:spTgt spid="533"/>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4" nodeType="clickEffect">
                                  <p:stCondLst>
                                    <p:cond delay="0"/>
                                  </p:stCondLst>
                                  <p:iterate>
                                    <p:tmAbs val="0"/>
                                  </p:iterate>
                                  <p:childTnLst>
                                    <p:set>
                                      <p:cBhvr>
                                        <p:cTn id="24" fill="hold"/>
                                        <p:tgtEl>
                                          <p:spTgt spid="534"/>
                                        </p:tgtEl>
                                        <p:attrNameLst>
                                          <p:attrName>style.visibility</p:attrName>
                                        </p:attrNameLst>
                                      </p:cBhvr>
                                      <p:to>
                                        <p:strVal val="visible"/>
                                      </p:to>
                                    </p:set>
                                    <p:anim calcmode="lin" valueType="num">
                                      <p:cBhvr>
                                        <p:cTn id="25" dur="500" fill="hold"/>
                                        <p:tgtEl>
                                          <p:spTgt spid="534"/>
                                        </p:tgtEl>
                                        <p:attrNameLst>
                                          <p:attrName>ppt_x</p:attrName>
                                        </p:attrNameLst>
                                      </p:cBhvr>
                                      <p:tavLst>
                                        <p:tav tm="0">
                                          <p:val>
                                            <p:strVal val="#ppt_x"/>
                                          </p:val>
                                        </p:tav>
                                        <p:tav tm="100000">
                                          <p:val>
                                            <p:strVal val="#ppt_x"/>
                                          </p:val>
                                        </p:tav>
                                      </p:tavLst>
                                    </p:anim>
                                    <p:anim calcmode="lin" valueType="num">
                                      <p:cBhvr>
                                        <p:cTn id="26" dur="500" fill="hold"/>
                                        <p:tgtEl>
                                          <p:spTgt spid="534"/>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5" nodeType="clickEffect">
                                  <p:stCondLst>
                                    <p:cond delay="0"/>
                                  </p:stCondLst>
                                  <p:iterate>
                                    <p:tmAbs val="0"/>
                                  </p:iterate>
                                  <p:childTnLst>
                                    <p:set>
                                      <p:cBhvr>
                                        <p:cTn id="30" fill="hold"/>
                                        <p:tgtEl>
                                          <p:spTgt spid="537"/>
                                        </p:tgtEl>
                                        <p:attrNameLst>
                                          <p:attrName>style.visibility</p:attrName>
                                        </p:attrNameLst>
                                      </p:cBhvr>
                                      <p:to>
                                        <p:strVal val="visible"/>
                                      </p:to>
                                    </p:set>
                                    <p:anim calcmode="lin" valueType="num">
                                      <p:cBhvr>
                                        <p:cTn id="31" dur="500" fill="hold"/>
                                        <p:tgtEl>
                                          <p:spTgt spid="537"/>
                                        </p:tgtEl>
                                        <p:attrNameLst>
                                          <p:attrName>ppt_x</p:attrName>
                                        </p:attrNameLst>
                                      </p:cBhvr>
                                      <p:tavLst>
                                        <p:tav tm="0">
                                          <p:val>
                                            <p:strVal val="#ppt_x"/>
                                          </p:val>
                                        </p:tav>
                                        <p:tav tm="100000">
                                          <p:val>
                                            <p:strVal val="#ppt_x"/>
                                          </p:val>
                                        </p:tav>
                                      </p:tavLst>
                                    </p:anim>
                                    <p:anim calcmode="lin" valueType="num">
                                      <p:cBhvr>
                                        <p:cTn id="32" dur="500" fill="hold"/>
                                        <p:tgtEl>
                                          <p:spTgt spid="537"/>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6" nodeType="clickEffect">
                                  <p:stCondLst>
                                    <p:cond delay="0"/>
                                  </p:stCondLst>
                                  <p:iterate>
                                    <p:tmAbs val="0"/>
                                  </p:iterate>
                                  <p:childTnLst>
                                    <p:set>
                                      <p:cBhvr>
                                        <p:cTn id="36" fill="hold"/>
                                        <p:tgtEl>
                                          <p:spTgt spid="547"/>
                                        </p:tgtEl>
                                        <p:attrNameLst>
                                          <p:attrName>style.visibility</p:attrName>
                                        </p:attrNameLst>
                                      </p:cBhvr>
                                      <p:to>
                                        <p:strVal val="visible"/>
                                      </p:to>
                                    </p:set>
                                    <p:anim calcmode="lin" valueType="num">
                                      <p:cBhvr>
                                        <p:cTn id="37" dur="500" fill="hold"/>
                                        <p:tgtEl>
                                          <p:spTgt spid="547"/>
                                        </p:tgtEl>
                                        <p:attrNameLst>
                                          <p:attrName>ppt_x</p:attrName>
                                        </p:attrNameLst>
                                      </p:cBhvr>
                                      <p:tavLst>
                                        <p:tav tm="0">
                                          <p:val>
                                            <p:strVal val="0-#ppt_w/2"/>
                                          </p:val>
                                        </p:tav>
                                        <p:tav tm="100000">
                                          <p:val>
                                            <p:strVal val="#ppt_x"/>
                                          </p:val>
                                        </p:tav>
                                      </p:tavLst>
                                    </p:anim>
                                    <p:anim calcmode="lin" valueType="num">
                                      <p:cBhvr>
                                        <p:cTn id="38" dur="500" fill="hold"/>
                                        <p:tgtEl>
                                          <p:spTgt spid="547"/>
                                        </p:tgtEl>
                                        <p:attrNameLst>
                                          <p:attrName>ppt_y</p:attrName>
                                        </p:attrNameLst>
                                      </p:cBhvr>
                                      <p:tavLst>
                                        <p:tav tm="0">
                                          <p:val>
                                            <p:strVal val="#ppt_y"/>
                                          </p:val>
                                        </p:tav>
                                        <p:tav tm="100000">
                                          <p:val>
                                            <p:strVal val="#ppt_y"/>
                                          </p:val>
                                        </p:tav>
                                      </p:tavLst>
                                    </p:anim>
                                  </p:childTnLst>
                                </p:cTn>
                              </p:par>
                            </p:childTnLst>
                          </p:cTn>
                        </p:par>
                        <p:par>
                          <p:cTn id="39" fill="hold">
                            <p:stCondLst>
                              <p:cond delay="500"/>
                            </p:stCondLst>
                            <p:childTnLst>
                              <p:par>
                                <p:cTn id="40" presetID="2" presetClass="entr" presetSubtype="8" fill="hold" grpId="7" nodeType="afterEffect">
                                  <p:stCondLst>
                                    <p:cond delay="0"/>
                                  </p:stCondLst>
                                  <p:iterate>
                                    <p:tmAbs val="0"/>
                                  </p:iterate>
                                  <p:childTnLst>
                                    <p:set>
                                      <p:cBhvr>
                                        <p:cTn id="41" fill="hold"/>
                                        <p:tgtEl>
                                          <p:spTgt spid="548"/>
                                        </p:tgtEl>
                                        <p:attrNameLst>
                                          <p:attrName>style.visibility</p:attrName>
                                        </p:attrNameLst>
                                      </p:cBhvr>
                                      <p:to>
                                        <p:strVal val="visible"/>
                                      </p:to>
                                    </p:set>
                                    <p:anim calcmode="lin" valueType="num">
                                      <p:cBhvr>
                                        <p:cTn id="42" dur="500" fill="hold"/>
                                        <p:tgtEl>
                                          <p:spTgt spid="548"/>
                                        </p:tgtEl>
                                        <p:attrNameLst>
                                          <p:attrName>ppt_x</p:attrName>
                                        </p:attrNameLst>
                                      </p:cBhvr>
                                      <p:tavLst>
                                        <p:tav tm="0">
                                          <p:val>
                                            <p:strVal val="0-#ppt_w/2"/>
                                          </p:val>
                                        </p:tav>
                                        <p:tav tm="100000">
                                          <p:val>
                                            <p:strVal val="#ppt_x"/>
                                          </p:val>
                                        </p:tav>
                                      </p:tavLst>
                                    </p:anim>
                                    <p:anim calcmode="lin" valueType="num">
                                      <p:cBhvr>
                                        <p:cTn id="43" dur="500" fill="hold"/>
                                        <p:tgtEl>
                                          <p:spTgt spid="54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0" grpId="1" animBg="1" advAuto="0"/>
      <p:bldP spid="532" grpId="2" animBg="1" advAuto="0"/>
      <p:bldP spid="533" grpId="3" animBg="1" advAuto="0"/>
      <p:bldP spid="534" grpId="4" animBg="1" advAuto="0"/>
      <p:bldP spid="537" grpId="5" animBg="1" advAuto="0"/>
      <p:bldP spid="547" grpId="6" animBg="1" advAuto="0"/>
      <p:bldP spid="548" grpId="7" animBg="1" advAuto="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0" name="增大初始电容C0可以提高传感器的灵敏度；…"/>
          <p:cNvSpPr txBox="1"/>
          <p:nvPr/>
        </p:nvSpPr>
        <p:spPr>
          <a:xfrm>
            <a:off x="1073330" y="3690824"/>
            <a:ext cx="11525957" cy="325242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marL="388937" indent="-388937" algn="l">
              <a:lnSpc>
                <a:spcPct val="150000"/>
              </a:lnSpc>
              <a:buSzPct val="109000"/>
              <a:buBlip>
                <a:blip r:embed="rId2"/>
              </a:buBlip>
              <a:defRPr>
                <a:latin typeface="Times New Roman"/>
                <a:ea typeface="Times New Roman"/>
                <a:cs typeface="Times New Roman"/>
                <a:sym typeface="Times New Roman"/>
              </a:defRPr>
            </a:pPr>
            <a:r>
              <a:rPr dirty="0" err="1"/>
              <a:t>增大初始电容C</a:t>
            </a:r>
            <a:r>
              <a:rPr baseline="-5999" dirty="0" err="1"/>
              <a:t>0</a:t>
            </a:r>
            <a:r>
              <a:rPr dirty="0" err="1"/>
              <a:t>可以提高传感器的灵敏度</a:t>
            </a:r>
            <a:r>
              <a:rPr dirty="0"/>
              <a:t>；</a:t>
            </a:r>
            <a:endParaRPr sz="4400" b="1" baseline="-19818" dirty="0"/>
          </a:p>
          <a:p>
            <a:pPr marL="388937" indent="-388937" algn="l">
              <a:lnSpc>
                <a:spcPct val="150000"/>
              </a:lnSpc>
              <a:buSzPct val="109000"/>
              <a:buBlip>
                <a:blip r:embed="rId2"/>
              </a:buBlip>
              <a:defRPr>
                <a:latin typeface="Times New Roman"/>
                <a:ea typeface="Times New Roman"/>
                <a:cs typeface="Times New Roman"/>
                <a:sym typeface="Times New Roman"/>
              </a:defRPr>
            </a:pPr>
            <a:r>
              <a:rPr dirty="0"/>
              <a:t> </a:t>
            </a:r>
            <a:r>
              <a:rPr dirty="0" err="1" smtClean="0"/>
              <a:t>极板宽度</a:t>
            </a:r>
            <a:r>
              <a:rPr lang="en-US" dirty="0" err="1" smtClean="0"/>
              <a:t>d</a:t>
            </a:r>
            <a:r>
              <a:rPr dirty="0" err="1" smtClean="0"/>
              <a:t>的大小不影响灵敏度</a:t>
            </a:r>
            <a:r>
              <a:rPr dirty="0" err="1"/>
              <a:t>，但不能太小，否则边缘电场影响增大，非线性将增大</a:t>
            </a:r>
            <a:r>
              <a:rPr dirty="0"/>
              <a:t>；</a:t>
            </a:r>
            <a:endParaRPr sz="4400" b="1" baseline="-19818" dirty="0"/>
          </a:p>
          <a:p>
            <a:pPr marL="388937" indent="-388937" algn="l">
              <a:lnSpc>
                <a:spcPct val="150000"/>
              </a:lnSpc>
              <a:buSzPct val="109000"/>
              <a:buBlip>
                <a:blip r:embed="rId2"/>
              </a:buBlip>
              <a:defRPr>
                <a:latin typeface="Times New Roman"/>
                <a:ea typeface="Times New Roman"/>
                <a:cs typeface="Times New Roman"/>
                <a:sym typeface="Times New Roman"/>
              </a:defRPr>
            </a:pPr>
            <a:r>
              <a:rPr dirty="0"/>
              <a:t> △</a:t>
            </a:r>
            <a:r>
              <a:rPr dirty="0" err="1"/>
              <a:t>X变化不能太大，否则边缘效应会使传感器特性产生非线性变化</a:t>
            </a:r>
            <a:r>
              <a:rPr dirty="0"/>
              <a:t>。</a:t>
            </a:r>
            <a:endParaRPr sz="4400" b="1" baseline="-19818" dirty="0"/>
          </a:p>
          <a:p>
            <a:pPr algn="l">
              <a:lnSpc>
                <a:spcPct val="150000"/>
              </a:lnSpc>
              <a:defRPr>
                <a:latin typeface="Times New Roman"/>
                <a:ea typeface="Times New Roman"/>
                <a:cs typeface="Times New Roman"/>
                <a:sym typeface="Times New Roman"/>
              </a:defRPr>
            </a:pPr>
            <a:r>
              <a:rPr dirty="0"/>
              <a:t>（</a:t>
            </a:r>
            <a:r>
              <a:rPr dirty="0" err="1"/>
              <a:t>因为以上的推导是在忽略边缘效应的情况下进行的</a:t>
            </a:r>
            <a:r>
              <a:rPr dirty="0"/>
              <a:t>）。</a:t>
            </a:r>
          </a:p>
        </p:txBody>
      </p:sp>
      <p:sp>
        <p:nvSpPr>
          <p:cNvPr id="551" name="可见变面积式电容传感器输出是线性的，灵敏度为一常数。"/>
          <p:cNvSpPr txBox="1"/>
          <p:nvPr/>
        </p:nvSpPr>
        <p:spPr>
          <a:xfrm>
            <a:off x="903802" y="2471475"/>
            <a:ext cx="9359901" cy="609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marL="487680" indent="-487680" algn="l">
              <a:spcBef>
                <a:spcPts val="900"/>
              </a:spcBef>
              <a:defRPr>
                <a:latin typeface="宋体"/>
                <a:ea typeface="宋体"/>
                <a:cs typeface="宋体"/>
                <a:sym typeface="宋体"/>
              </a:defRPr>
            </a:lvl1pPr>
          </a:lstStyle>
          <a:p>
            <a:pPr>
              <a:defRPr>
                <a:latin typeface="黑体"/>
                <a:ea typeface="黑体"/>
                <a:cs typeface="黑体"/>
                <a:sym typeface="黑体"/>
              </a:defRPr>
            </a:pPr>
            <a:r>
              <a:rPr>
                <a:latin typeface="宋体"/>
                <a:ea typeface="宋体"/>
                <a:cs typeface="宋体"/>
                <a:sym typeface="宋体"/>
              </a:rPr>
              <a:t>可见变面积式电容传感器输出是线性的，灵敏度为一常数。</a:t>
            </a:r>
          </a:p>
        </p:txBody>
      </p:sp>
      <p:sp>
        <p:nvSpPr>
          <p:cNvPr id="552" name="变面积型"/>
          <p:cNvSpPr txBox="1">
            <a:spLocks noGrp="1"/>
          </p:cNvSpPr>
          <p:nvPr>
            <p:ph type="title"/>
          </p:nvPr>
        </p:nvSpPr>
        <p:spPr>
          <a:prstGeom prst="rect">
            <a:avLst/>
          </a:prstGeom>
        </p:spPr>
        <p:txBody>
          <a:bodyPr/>
          <a:lstStyle/>
          <a:p>
            <a:r>
              <a:t>变面积型</a:t>
            </a:r>
          </a:p>
        </p:txBody>
      </p:sp>
      <p:sp>
        <p:nvSpPr>
          <p:cNvPr id="2" name="灯片编号占位符 1"/>
          <p:cNvSpPr>
            <a:spLocks noGrp="1"/>
          </p:cNvSpPr>
          <p:nvPr>
            <p:ph type="sldNum" sz="quarter" idx="2"/>
          </p:nvPr>
        </p:nvSpPr>
        <p:spPr/>
        <p:txBody>
          <a:bodyPr/>
          <a:lstStyle/>
          <a:p>
            <a:fld id="{86CB4B4D-7CA3-9044-876B-883B54F8677D}" type="slidenum">
              <a:rPr lang="en-US" altLang="zh-CN" smtClean="0"/>
              <a:t>13</a:t>
            </a:fld>
            <a:endParaRPr lang="zh-CN" altLang="en-US"/>
          </a:p>
        </p:txBody>
      </p:sp>
    </p:spTree>
  </p:cSld>
  <p:clrMapOvr>
    <a:masterClrMapping/>
  </p:clrMapOvr>
  <p:transition spd="med"/>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4" name="变面积型"/>
          <p:cNvSpPr txBox="1">
            <a:spLocks noGrp="1"/>
          </p:cNvSpPr>
          <p:nvPr>
            <p:ph type="title"/>
          </p:nvPr>
        </p:nvSpPr>
        <p:spPr>
          <a:prstGeom prst="rect">
            <a:avLst/>
          </a:prstGeom>
        </p:spPr>
        <p:txBody>
          <a:bodyPr/>
          <a:lstStyle/>
          <a:p>
            <a:r>
              <a:t>变面积型</a:t>
            </a:r>
          </a:p>
        </p:txBody>
      </p:sp>
      <p:grpSp>
        <p:nvGrpSpPr>
          <p:cNvPr id="571" name="成组"/>
          <p:cNvGrpSpPr/>
          <p:nvPr/>
        </p:nvGrpSpPr>
        <p:grpSpPr>
          <a:xfrm>
            <a:off x="8715073" y="1118699"/>
            <a:ext cx="3369849" cy="3762702"/>
            <a:chOff x="0" y="0"/>
            <a:chExt cx="3369847" cy="3762700"/>
          </a:xfrm>
        </p:grpSpPr>
        <p:sp>
          <p:nvSpPr>
            <p:cNvPr id="555" name="θ"/>
            <p:cNvSpPr txBox="1"/>
            <p:nvPr/>
          </p:nvSpPr>
          <p:spPr>
            <a:xfrm>
              <a:off x="1751224" y="0"/>
              <a:ext cx="798317" cy="60302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i="1">
                  <a:solidFill>
                    <a:srgbClr val="0066FF"/>
                  </a:solidFill>
                  <a:effectLst>
                    <a:outerShdw blurRad="12700" dist="25400" dir="2700000" rotWithShape="0">
                      <a:srgbClr val="000000"/>
                    </a:outerShdw>
                  </a:effectLst>
                  <a:latin typeface="Arial"/>
                  <a:ea typeface="Arial"/>
                  <a:cs typeface="Arial"/>
                  <a:sym typeface="Arial"/>
                </a:defRPr>
              </a:lvl1pPr>
            </a:lstStyle>
            <a:p>
              <a:r>
                <a:t>θ</a:t>
              </a:r>
            </a:p>
          </p:txBody>
        </p:sp>
        <p:sp>
          <p:nvSpPr>
            <p:cNvPr id="556" name="定片"/>
            <p:cNvSpPr txBox="1"/>
            <p:nvPr/>
          </p:nvSpPr>
          <p:spPr>
            <a:xfrm>
              <a:off x="2394127" y="769218"/>
              <a:ext cx="975721" cy="53105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a:solidFill>
                    <a:srgbClr val="0066FF"/>
                  </a:solidFill>
                  <a:effectLst>
                    <a:outerShdw blurRad="12700" dist="25400" dir="2700000" rotWithShape="0">
                      <a:srgbClr val="000000"/>
                    </a:outerShdw>
                  </a:effectLst>
                  <a:latin typeface="华文中宋"/>
                  <a:ea typeface="华文中宋"/>
                  <a:cs typeface="华文中宋"/>
                  <a:sym typeface="华文中宋"/>
                </a:defRPr>
              </a:lvl1pPr>
            </a:lstStyle>
            <a:p>
              <a:pPr>
                <a:defRPr>
                  <a:latin typeface="Arial"/>
                  <a:ea typeface="Arial"/>
                  <a:cs typeface="Arial"/>
                  <a:sym typeface="Arial"/>
                </a:defRPr>
              </a:pPr>
              <a:r>
                <a:rPr>
                  <a:latin typeface="华文中宋"/>
                  <a:ea typeface="华文中宋"/>
                  <a:cs typeface="华文中宋"/>
                  <a:sym typeface="华文中宋"/>
                </a:rPr>
                <a:t>定片</a:t>
              </a:r>
            </a:p>
          </p:txBody>
        </p:sp>
        <p:sp>
          <p:nvSpPr>
            <p:cNvPr id="557" name="动片"/>
            <p:cNvSpPr txBox="1"/>
            <p:nvPr/>
          </p:nvSpPr>
          <p:spPr>
            <a:xfrm>
              <a:off x="2113976" y="2684420"/>
              <a:ext cx="885279" cy="55069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a:solidFill>
                    <a:srgbClr val="0066FF"/>
                  </a:solidFill>
                  <a:effectLst>
                    <a:outerShdw blurRad="12700" dist="25400" dir="2700000" rotWithShape="0">
                      <a:srgbClr val="000000"/>
                    </a:outerShdw>
                  </a:effectLst>
                  <a:latin typeface="华文中宋"/>
                  <a:ea typeface="华文中宋"/>
                  <a:cs typeface="华文中宋"/>
                  <a:sym typeface="华文中宋"/>
                </a:defRPr>
              </a:lvl1pPr>
            </a:lstStyle>
            <a:p>
              <a:pPr>
                <a:defRPr>
                  <a:latin typeface="Arial"/>
                  <a:ea typeface="Arial"/>
                  <a:cs typeface="Arial"/>
                  <a:sym typeface="Arial"/>
                </a:defRPr>
              </a:pPr>
              <a:r>
                <a:rPr>
                  <a:latin typeface="华文中宋"/>
                  <a:ea typeface="华文中宋"/>
                  <a:cs typeface="华文中宋"/>
                  <a:sym typeface="华文中宋"/>
                </a:rPr>
                <a:t>动片</a:t>
              </a:r>
            </a:p>
          </p:txBody>
        </p:sp>
        <p:sp>
          <p:nvSpPr>
            <p:cNvPr id="558" name="线条"/>
            <p:cNvSpPr/>
            <p:nvPr/>
          </p:nvSpPr>
          <p:spPr>
            <a:xfrm flipH="1">
              <a:off x="226771" y="771188"/>
              <a:ext cx="1525324" cy="2991513"/>
            </a:xfrm>
            <a:custGeom>
              <a:avLst/>
              <a:gdLst/>
              <a:ahLst/>
              <a:cxnLst>
                <a:cxn ang="0">
                  <a:pos x="wd2" y="hd2"/>
                </a:cxn>
                <a:cxn ang="5400000">
                  <a:pos x="wd2" y="hd2"/>
                </a:cxn>
                <a:cxn ang="10800000">
                  <a:pos x="wd2" y="hd2"/>
                </a:cxn>
                <a:cxn ang="16200000">
                  <a:pos x="wd2" y="hd2"/>
                </a:cxn>
              </a:cxnLst>
              <a:rect l="0" t="0" r="r" b="b"/>
              <a:pathLst>
                <a:path w="21600" h="21600" extrusionOk="0">
                  <a:moveTo>
                    <a:pt x="431" y="0"/>
                  </a:moveTo>
                  <a:cubicBezTo>
                    <a:pt x="12122" y="0"/>
                    <a:pt x="21600" y="4835"/>
                    <a:pt x="21600" y="10800"/>
                  </a:cubicBezTo>
                  <a:cubicBezTo>
                    <a:pt x="21600" y="16765"/>
                    <a:pt x="12122" y="21600"/>
                    <a:pt x="432" y="21600"/>
                  </a:cubicBezTo>
                  <a:cubicBezTo>
                    <a:pt x="287" y="21600"/>
                    <a:pt x="143" y="21599"/>
                    <a:pt x="0" y="21598"/>
                  </a:cubicBezTo>
                </a:path>
              </a:pathLst>
            </a:custGeom>
            <a:noFill/>
            <a:ln w="38100" cap="flat">
              <a:solidFill>
                <a:srgbClr val="FF9933"/>
              </a:solidFill>
              <a:prstDash val="solid"/>
              <a:miter lim="800000"/>
            </a:ln>
            <a:effectLst/>
          </p:spPr>
          <p:txBody>
            <a:bodyPr wrap="square" lIns="50800" tIns="50800" rIns="50800" bIns="50800" numCol="1" anchor="ctr">
              <a:noAutofit/>
            </a:bodyPr>
            <a:lstStyle/>
            <a:p>
              <a:pPr>
                <a:defRPr sz="2200">
                  <a:solidFill>
                    <a:srgbClr val="FFFFFF"/>
                  </a:solidFill>
                  <a:latin typeface="黑体"/>
                  <a:ea typeface="黑体"/>
                  <a:cs typeface="黑体"/>
                  <a:sym typeface="黑体"/>
                </a:defRPr>
              </a:pPr>
              <a:endParaRPr/>
            </a:p>
          </p:txBody>
        </p:sp>
        <p:sp>
          <p:nvSpPr>
            <p:cNvPr id="559" name="线条"/>
            <p:cNvSpPr/>
            <p:nvPr/>
          </p:nvSpPr>
          <p:spPr>
            <a:xfrm flipH="1">
              <a:off x="1752094" y="2534789"/>
              <a:ext cx="1" cy="1224434"/>
            </a:xfrm>
            <a:prstGeom prst="line">
              <a:avLst/>
            </a:prstGeom>
            <a:noFill/>
            <a:ln w="38100" cap="flat">
              <a:solidFill>
                <a:srgbClr val="FF9933"/>
              </a:solidFill>
              <a:prstDash val="solid"/>
              <a:round/>
            </a:ln>
            <a:effectLst/>
          </p:spPr>
          <p:txBody>
            <a:bodyPr wrap="square" lIns="50800" tIns="50800" rIns="50800" bIns="50800" numCol="1" anchor="ctr">
              <a:noAutofit/>
            </a:bodyPr>
            <a:lstStyle/>
            <a:p>
              <a:pPr>
                <a:defRPr sz="2200">
                  <a:solidFill>
                    <a:srgbClr val="FFFFFF"/>
                  </a:solidFill>
                  <a:latin typeface="+mn-lt"/>
                  <a:ea typeface="+mn-ea"/>
                  <a:cs typeface="+mn-cs"/>
                  <a:sym typeface="Helvetica Neue Medium"/>
                </a:defRPr>
              </a:pPr>
              <a:endParaRPr/>
            </a:p>
          </p:txBody>
        </p:sp>
        <p:sp>
          <p:nvSpPr>
            <p:cNvPr id="560" name="线条"/>
            <p:cNvSpPr/>
            <p:nvPr/>
          </p:nvSpPr>
          <p:spPr>
            <a:xfrm rot="1138685" flipH="1">
              <a:off x="405913" y="670311"/>
              <a:ext cx="1339224" cy="2720191"/>
            </a:xfrm>
            <a:custGeom>
              <a:avLst/>
              <a:gdLst/>
              <a:ahLst/>
              <a:cxnLst>
                <a:cxn ang="0">
                  <a:pos x="wd2" y="hd2"/>
                </a:cxn>
                <a:cxn ang="5400000">
                  <a:pos x="wd2" y="hd2"/>
                </a:cxn>
                <a:cxn ang="10800000">
                  <a:pos x="wd2" y="hd2"/>
                </a:cxn>
                <a:cxn ang="16200000">
                  <a:pos x="wd2" y="hd2"/>
                </a:cxn>
              </a:cxnLst>
              <a:rect l="0" t="0" r="r" b="b"/>
              <a:pathLst>
                <a:path w="21600" h="21600" extrusionOk="0">
                  <a:moveTo>
                    <a:pt x="431" y="0"/>
                  </a:moveTo>
                  <a:cubicBezTo>
                    <a:pt x="12122" y="0"/>
                    <a:pt x="21600" y="4835"/>
                    <a:pt x="21600" y="10800"/>
                  </a:cubicBezTo>
                  <a:cubicBezTo>
                    <a:pt x="21600" y="16765"/>
                    <a:pt x="12122" y="21600"/>
                    <a:pt x="432" y="21600"/>
                  </a:cubicBezTo>
                  <a:cubicBezTo>
                    <a:pt x="287" y="21600"/>
                    <a:pt x="143" y="21599"/>
                    <a:pt x="0" y="21597"/>
                  </a:cubicBezTo>
                </a:path>
              </a:pathLst>
            </a:custGeom>
            <a:noFill/>
            <a:ln w="38100" cap="flat">
              <a:solidFill>
                <a:srgbClr val="FF9933"/>
              </a:solidFill>
              <a:prstDash val="solid"/>
              <a:miter lim="800000"/>
            </a:ln>
            <a:effectLst/>
          </p:spPr>
          <p:txBody>
            <a:bodyPr wrap="square" lIns="50800" tIns="50800" rIns="50800" bIns="50800" numCol="1" anchor="ctr">
              <a:noAutofit/>
            </a:bodyPr>
            <a:lstStyle/>
            <a:p>
              <a:pPr>
                <a:defRPr sz="2200">
                  <a:solidFill>
                    <a:srgbClr val="FFFFFF"/>
                  </a:solidFill>
                  <a:latin typeface="黑体"/>
                  <a:ea typeface="黑体"/>
                  <a:cs typeface="黑体"/>
                  <a:sym typeface="黑体"/>
                </a:defRPr>
              </a:pPr>
              <a:endParaRPr/>
            </a:p>
          </p:txBody>
        </p:sp>
        <p:sp>
          <p:nvSpPr>
            <p:cNvPr id="561" name="圆形"/>
            <p:cNvSpPr/>
            <p:nvPr/>
          </p:nvSpPr>
          <p:spPr>
            <a:xfrm>
              <a:off x="1651218" y="2174764"/>
              <a:ext cx="189579" cy="187840"/>
            </a:xfrm>
            <a:prstGeom prst="ellipse">
              <a:avLst/>
            </a:prstGeom>
            <a:solidFill>
              <a:srgbClr val="000000"/>
            </a:solidFill>
            <a:ln w="25400" cap="flat">
              <a:solidFill>
                <a:srgbClr val="FF9933"/>
              </a:solidFill>
              <a:prstDash val="solid"/>
              <a:round/>
            </a:ln>
            <a:effectLst/>
          </p:spPr>
          <p:txBody>
            <a:bodyPr wrap="square" lIns="50800" tIns="50800" rIns="50800" bIns="50800" numCol="1" anchor="ctr">
              <a:noAutofit/>
            </a:bodyPr>
            <a:lstStyle/>
            <a:p>
              <a:pPr>
                <a:defRPr sz="2400" b="1">
                  <a:solidFill>
                    <a:srgbClr val="FFFFFF"/>
                  </a:solidFill>
                  <a:latin typeface="Tahoma"/>
                  <a:ea typeface="Tahoma"/>
                  <a:cs typeface="Tahoma"/>
                  <a:sym typeface="Tahoma"/>
                </a:defRPr>
              </a:pPr>
              <a:endParaRPr/>
            </a:p>
          </p:txBody>
        </p:sp>
        <p:sp>
          <p:nvSpPr>
            <p:cNvPr id="562" name="线条"/>
            <p:cNvSpPr/>
            <p:nvPr/>
          </p:nvSpPr>
          <p:spPr>
            <a:xfrm flipH="1">
              <a:off x="1753981" y="951626"/>
              <a:ext cx="375383" cy="1030527"/>
            </a:xfrm>
            <a:prstGeom prst="line">
              <a:avLst/>
            </a:prstGeom>
            <a:noFill/>
            <a:ln w="38100" cap="flat">
              <a:solidFill>
                <a:srgbClr val="FF9933"/>
              </a:solidFill>
              <a:prstDash val="solid"/>
              <a:round/>
            </a:ln>
            <a:effectLst/>
          </p:spPr>
          <p:txBody>
            <a:bodyPr wrap="square" lIns="50800" tIns="50800" rIns="50800" bIns="50800" numCol="1" anchor="ctr">
              <a:noAutofit/>
            </a:bodyPr>
            <a:lstStyle/>
            <a:p>
              <a:pPr>
                <a:defRPr sz="2200">
                  <a:solidFill>
                    <a:srgbClr val="FFFFFF"/>
                  </a:solidFill>
                  <a:latin typeface="+mn-lt"/>
                  <a:ea typeface="+mn-ea"/>
                  <a:cs typeface="+mn-cs"/>
                  <a:sym typeface="Helvetica Neue Medium"/>
                </a:defRPr>
              </a:pPr>
              <a:endParaRPr/>
            </a:p>
          </p:txBody>
        </p:sp>
        <p:sp>
          <p:nvSpPr>
            <p:cNvPr id="563" name="线条"/>
            <p:cNvSpPr/>
            <p:nvPr/>
          </p:nvSpPr>
          <p:spPr>
            <a:xfrm rot="1411835">
              <a:off x="1651218" y="2016492"/>
              <a:ext cx="335676" cy="566997"/>
            </a:xfrm>
            <a:custGeom>
              <a:avLst/>
              <a:gdLst/>
              <a:ahLst/>
              <a:cxnLst>
                <a:cxn ang="0">
                  <a:pos x="wd2" y="hd2"/>
                </a:cxn>
                <a:cxn ang="5400000">
                  <a:pos x="wd2" y="hd2"/>
                </a:cxn>
                <a:cxn ang="10800000">
                  <a:pos x="wd2" y="hd2"/>
                </a:cxn>
                <a:cxn ang="16200000">
                  <a:pos x="wd2" y="hd2"/>
                </a:cxn>
              </a:cxnLst>
              <a:rect l="0" t="0" r="r" b="b"/>
              <a:pathLst>
                <a:path w="21600" h="21600" extrusionOk="0">
                  <a:moveTo>
                    <a:pt x="0" y="238"/>
                  </a:moveTo>
                  <a:cubicBezTo>
                    <a:pt x="1226" y="80"/>
                    <a:pt x="2477" y="0"/>
                    <a:pt x="3732" y="1"/>
                  </a:cubicBezTo>
                  <a:cubicBezTo>
                    <a:pt x="13600" y="1"/>
                    <a:pt x="21600" y="4835"/>
                    <a:pt x="21600" y="10800"/>
                  </a:cubicBezTo>
                  <a:cubicBezTo>
                    <a:pt x="21600" y="16765"/>
                    <a:pt x="13600" y="21600"/>
                    <a:pt x="3732" y="21600"/>
                  </a:cubicBezTo>
                  <a:cubicBezTo>
                    <a:pt x="3167" y="21600"/>
                    <a:pt x="2605" y="21584"/>
                    <a:pt x="2043" y="21552"/>
                  </a:cubicBezTo>
                </a:path>
              </a:pathLst>
            </a:custGeom>
            <a:noFill/>
            <a:ln w="38100" cap="flat">
              <a:solidFill>
                <a:srgbClr val="FF9933"/>
              </a:solidFill>
              <a:prstDash val="solid"/>
              <a:miter lim="800000"/>
            </a:ln>
            <a:effectLst/>
          </p:spPr>
          <p:txBody>
            <a:bodyPr wrap="square" lIns="50800" tIns="50800" rIns="50800" bIns="50800" numCol="1" anchor="ctr">
              <a:noAutofit/>
            </a:bodyPr>
            <a:lstStyle/>
            <a:p>
              <a:pPr>
                <a:defRPr sz="2200">
                  <a:solidFill>
                    <a:srgbClr val="FFFFFF"/>
                  </a:solidFill>
                  <a:latin typeface="黑体"/>
                  <a:ea typeface="黑体"/>
                  <a:cs typeface="黑体"/>
                  <a:sym typeface="黑体"/>
                </a:defRPr>
              </a:pPr>
              <a:endParaRPr/>
            </a:p>
          </p:txBody>
        </p:sp>
        <p:sp>
          <p:nvSpPr>
            <p:cNvPr id="564" name="线条"/>
            <p:cNvSpPr/>
            <p:nvPr/>
          </p:nvSpPr>
          <p:spPr>
            <a:xfrm flipH="1">
              <a:off x="1259886" y="2501743"/>
              <a:ext cx="326980" cy="1026160"/>
            </a:xfrm>
            <a:prstGeom prst="line">
              <a:avLst/>
            </a:prstGeom>
            <a:noFill/>
            <a:ln w="38100" cap="flat">
              <a:solidFill>
                <a:srgbClr val="FF9933"/>
              </a:solidFill>
              <a:prstDash val="solid"/>
              <a:round/>
            </a:ln>
            <a:effectLst/>
          </p:spPr>
          <p:txBody>
            <a:bodyPr wrap="square" lIns="50800" tIns="50800" rIns="50800" bIns="50800" numCol="1" anchor="ctr">
              <a:noAutofit/>
            </a:bodyPr>
            <a:lstStyle/>
            <a:p>
              <a:pPr>
                <a:defRPr sz="2200">
                  <a:solidFill>
                    <a:srgbClr val="FFFFFF"/>
                  </a:solidFill>
                  <a:latin typeface="+mn-lt"/>
                  <a:ea typeface="+mn-ea"/>
                  <a:cs typeface="+mn-cs"/>
                  <a:sym typeface="Helvetica Neue Medium"/>
                </a:defRPr>
              </a:pPr>
              <a:endParaRPr/>
            </a:p>
          </p:txBody>
        </p:sp>
        <p:sp>
          <p:nvSpPr>
            <p:cNvPr id="565" name="线条"/>
            <p:cNvSpPr/>
            <p:nvPr/>
          </p:nvSpPr>
          <p:spPr>
            <a:xfrm flipV="1">
              <a:off x="1752094" y="776406"/>
              <a:ext cx="1" cy="1201823"/>
            </a:xfrm>
            <a:prstGeom prst="line">
              <a:avLst/>
            </a:prstGeom>
            <a:noFill/>
            <a:ln w="38100" cap="flat">
              <a:solidFill>
                <a:srgbClr val="FF9933"/>
              </a:solidFill>
              <a:prstDash val="dash"/>
              <a:round/>
            </a:ln>
            <a:effectLst/>
          </p:spPr>
          <p:txBody>
            <a:bodyPr wrap="square" lIns="50800" tIns="50800" rIns="50800" bIns="50800" numCol="1" anchor="ctr">
              <a:noAutofit/>
            </a:bodyPr>
            <a:lstStyle/>
            <a:p>
              <a:pPr>
                <a:defRPr sz="2200">
                  <a:solidFill>
                    <a:srgbClr val="FFFFFF"/>
                  </a:solidFill>
                  <a:latin typeface="+mn-lt"/>
                  <a:ea typeface="+mn-ea"/>
                  <a:cs typeface="+mn-cs"/>
                  <a:sym typeface="Helvetica Neue Medium"/>
                </a:defRPr>
              </a:pPr>
              <a:endParaRPr/>
            </a:p>
          </p:txBody>
        </p:sp>
        <p:sp>
          <p:nvSpPr>
            <p:cNvPr id="566" name="线条"/>
            <p:cNvSpPr/>
            <p:nvPr/>
          </p:nvSpPr>
          <p:spPr>
            <a:xfrm>
              <a:off x="1746876" y="266805"/>
              <a:ext cx="1" cy="544387"/>
            </a:xfrm>
            <a:prstGeom prst="line">
              <a:avLst/>
            </a:prstGeom>
            <a:noFill/>
            <a:ln w="25400" cap="flat">
              <a:solidFill>
                <a:srgbClr val="000000"/>
              </a:solidFill>
              <a:prstDash val="solid"/>
              <a:round/>
            </a:ln>
            <a:effectLst/>
          </p:spPr>
          <p:txBody>
            <a:bodyPr wrap="square" lIns="50800" tIns="50800" rIns="50800" bIns="50800" numCol="1" anchor="ctr">
              <a:noAutofit/>
            </a:bodyPr>
            <a:lstStyle/>
            <a:p>
              <a:pPr>
                <a:defRPr sz="2200">
                  <a:solidFill>
                    <a:srgbClr val="FFFFFF"/>
                  </a:solidFill>
                  <a:latin typeface="+mn-lt"/>
                  <a:ea typeface="+mn-ea"/>
                  <a:cs typeface="+mn-cs"/>
                  <a:sym typeface="Helvetica Neue Medium"/>
                </a:defRPr>
              </a:pPr>
              <a:endParaRPr/>
            </a:p>
          </p:txBody>
        </p:sp>
        <p:sp>
          <p:nvSpPr>
            <p:cNvPr id="567" name="线条"/>
            <p:cNvSpPr/>
            <p:nvPr/>
          </p:nvSpPr>
          <p:spPr>
            <a:xfrm rot="20154478">
              <a:off x="1786175" y="378098"/>
              <a:ext cx="443809" cy="31088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8464" y="3909"/>
                    <a:pt x="15973" y="11418"/>
                    <a:pt x="21600" y="21600"/>
                  </a:cubicBezTo>
                </a:path>
              </a:pathLst>
            </a:custGeom>
            <a:noFill/>
            <a:ln w="25400" cap="flat">
              <a:solidFill>
                <a:srgbClr val="000000"/>
              </a:solidFill>
              <a:prstDash val="solid"/>
              <a:miter lim="800000"/>
              <a:headEnd type="triangle" w="med" len="med"/>
              <a:tailEnd type="triangle" w="med" len="med"/>
            </a:ln>
            <a:effectLst/>
          </p:spPr>
          <p:txBody>
            <a:bodyPr wrap="square" lIns="50800" tIns="50800" rIns="50800" bIns="50800" numCol="1" anchor="ctr">
              <a:noAutofit/>
            </a:bodyPr>
            <a:lstStyle/>
            <a:p>
              <a:pPr>
                <a:defRPr sz="2200">
                  <a:solidFill>
                    <a:srgbClr val="FFFFFF"/>
                  </a:solidFill>
                  <a:latin typeface="黑体"/>
                  <a:ea typeface="黑体"/>
                  <a:cs typeface="黑体"/>
                  <a:sym typeface="黑体"/>
                </a:defRPr>
              </a:pPr>
              <a:endParaRPr/>
            </a:p>
          </p:txBody>
        </p:sp>
        <p:sp>
          <p:nvSpPr>
            <p:cNvPr id="568" name="线条"/>
            <p:cNvSpPr/>
            <p:nvPr/>
          </p:nvSpPr>
          <p:spPr>
            <a:xfrm flipH="1">
              <a:off x="2172054" y="376670"/>
              <a:ext cx="181984" cy="511223"/>
            </a:xfrm>
            <a:prstGeom prst="line">
              <a:avLst/>
            </a:prstGeom>
            <a:noFill/>
            <a:ln w="25400" cap="flat">
              <a:solidFill>
                <a:srgbClr val="000000"/>
              </a:solidFill>
              <a:prstDash val="solid"/>
              <a:round/>
            </a:ln>
            <a:effectLst/>
          </p:spPr>
          <p:txBody>
            <a:bodyPr wrap="square" lIns="50800" tIns="50800" rIns="50800" bIns="50800" numCol="1" anchor="ctr">
              <a:noAutofit/>
            </a:bodyPr>
            <a:lstStyle/>
            <a:p>
              <a:pPr>
                <a:defRPr sz="2200">
                  <a:solidFill>
                    <a:srgbClr val="FFFFFF"/>
                  </a:solidFill>
                  <a:latin typeface="+mn-lt"/>
                  <a:ea typeface="+mn-ea"/>
                  <a:cs typeface="+mn-cs"/>
                  <a:sym typeface="Helvetica Neue Medium"/>
                </a:defRPr>
              </a:pPr>
              <a:endParaRPr/>
            </a:p>
          </p:txBody>
        </p:sp>
        <p:sp>
          <p:nvSpPr>
            <p:cNvPr id="569" name="线条"/>
            <p:cNvSpPr/>
            <p:nvPr/>
          </p:nvSpPr>
          <p:spPr>
            <a:xfrm flipV="1">
              <a:off x="1553819" y="2992213"/>
              <a:ext cx="598304" cy="344372"/>
            </a:xfrm>
            <a:prstGeom prst="line">
              <a:avLst/>
            </a:prstGeom>
            <a:noFill/>
            <a:ln w="25400" cap="flat">
              <a:solidFill>
                <a:srgbClr val="669900"/>
              </a:solidFill>
              <a:prstDash val="solid"/>
              <a:round/>
            </a:ln>
            <a:effectLst/>
          </p:spPr>
          <p:txBody>
            <a:bodyPr wrap="square" lIns="50800" tIns="50800" rIns="50800" bIns="50800" numCol="1" anchor="ctr">
              <a:noAutofit/>
            </a:bodyPr>
            <a:lstStyle/>
            <a:p>
              <a:pPr>
                <a:defRPr sz="2200">
                  <a:solidFill>
                    <a:srgbClr val="FFFFFF"/>
                  </a:solidFill>
                  <a:latin typeface="+mn-lt"/>
                  <a:ea typeface="+mn-ea"/>
                  <a:cs typeface="+mn-cs"/>
                  <a:sym typeface="Helvetica Neue Medium"/>
                </a:defRPr>
              </a:pPr>
              <a:endParaRPr/>
            </a:p>
          </p:txBody>
        </p:sp>
        <p:sp>
          <p:nvSpPr>
            <p:cNvPr id="570" name="线条"/>
            <p:cNvSpPr/>
            <p:nvPr/>
          </p:nvSpPr>
          <p:spPr>
            <a:xfrm flipV="1">
              <a:off x="1851231" y="1052947"/>
              <a:ext cx="598304" cy="344372"/>
            </a:xfrm>
            <a:prstGeom prst="line">
              <a:avLst/>
            </a:prstGeom>
            <a:noFill/>
            <a:ln w="25400" cap="flat">
              <a:solidFill>
                <a:srgbClr val="669900"/>
              </a:solidFill>
              <a:prstDash val="solid"/>
              <a:round/>
            </a:ln>
            <a:effectLst/>
          </p:spPr>
          <p:txBody>
            <a:bodyPr wrap="square" lIns="50800" tIns="50800" rIns="50800" bIns="50800" numCol="1" anchor="ctr">
              <a:noAutofit/>
            </a:bodyPr>
            <a:lstStyle/>
            <a:p>
              <a:pPr>
                <a:defRPr sz="2200">
                  <a:solidFill>
                    <a:srgbClr val="FFFFFF"/>
                  </a:solidFill>
                  <a:latin typeface="+mn-lt"/>
                  <a:ea typeface="+mn-ea"/>
                  <a:cs typeface="+mn-cs"/>
                  <a:sym typeface="Helvetica Neue Medium"/>
                </a:defRPr>
              </a:pPr>
              <a:endParaRPr/>
            </a:p>
          </p:txBody>
        </p:sp>
      </p:grpSp>
      <p:pic>
        <p:nvPicPr>
          <p:cNvPr id="572" name="image.pdf" descr="image.pdf"/>
          <p:cNvPicPr>
            <a:picLocks noChangeAspect="1"/>
          </p:cNvPicPr>
          <p:nvPr/>
        </p:nvPicPr>
        <p:blipFill>
          <a:blip r:embed="rId2">
            <a:extLst/>
          </a:blip>
          <a:stretch>
            <a:fillRect/>
          </a:stretch>
        </p:blipFill>
        <p:spPr>
          <a:xfrm>
            <a:off x="1850943" y="2939280"/>
            <a:ext cx="1293295" cy="608501"/>
          </a:xfrm>
          <a:prstGeom prst="rect">
            <a:avLst/>
          </a:prstGeom>
          <a:ln w="12700">
            <a:miter lim="400000"/>
          </a:ln>
        </p:spPr>
      </p:pic>
      <p:pic>
        <p:nvPicPr>
          <p:cNvPr id="573" name="image.pdf" descr="image.pdf"/>
          <p:cNvPicPr>
            <a:picLocks noChangeAspect="1"/>
          </p:cNvPicPr>
          <p:nvPr/>
        </p:nvPicPr>
        <p:blipFill>
          <a:blip r:embed="rId3">
            <a:extLst/>
          </a:blip>
          <a:stretch>
            <a:fillRect/>
          </a:stretch>
        </p:blipFill>
        <p:spPr>
          <a:xfrm>
            <a:off x="3831341" y="2678784"/>
            <a:ext cx="2065901" cy="1259287"/>
          </a:xfrm>
          <a:prstGeom prst="rect">
            <a:avLst/>
          </a:prstGeom>
          <a:ln w="12700">
            <a:miter lim="400000"/>
          </a:ln>
        </p:spPr>
      </p:pic>
      <p:pic>
        <p:nvPicPr>
          <p:cNvPr id="574" name="image.pdf" descr="image.pdf"/>
          <p:cNvPicPr>
            <a:picLocks noChangeAspect="1"/>
          </p:cNvPicPr>
          <p:nvPr/>
        </p:nvPicPr>
        <p:blipFill>
          <a:blip r:embed="rId4">
            <a:extLst/>
          </a:blip>
          <a:stretch>
            <a:fillRect/>
          </a:stretch>
        </p:blipFill>
        <p:spPr>
          <a:xfrm>
            <a:off x="1874649" y="4015374"/>
            <a:ext cx="1245882" cy="565638"/>
          </a:xfrm>
          <a:prstGeom prst="rect">
            <a:avLst/>
          </a:prstGeom>
          <a:ln w="12700">
            <a:miter lim="400000"/>
          </a:ln>
        </p:spPr>
      </p:pic>
      <p:grpSp>
        <p:nvGrpSpPr>
          <p:cNvPr id="577" name="成组"/>
          <p:cNvGrpSpPr/>
          <p:nvPr/>
        </p:nvGrpSpPr>
        <p:grpSpPr>
          <a:xfrm>
            <a:off x="3747424" y="3855668"/>
            <a:ext cx="4122703" cy="885050"/>
            <a:chOff x="0" y="0"/>
            <a:chExt cx="4122702" cy="885048"/>
          </a:xfrm>
        </p:grpSpPr>
        <p:sp>
          <p:nvSpPr>
            <p:cNvPr id="575" name="矩形"/>
            <p:cNvSpPr/>
            <p:nvPr/>
          </p:nvSpPr>
          <p:spPr>
            <a:xfrm>
              <a:off x="0" y="0"/>
              <a:ext cx="4122703" cy="885049"/>
            </a:xfrm>
            <a:prstGeom prst="rect">
              <a:avLst/>
            </a:prstGeom>
            <a:solidFill>
              <a:srgbClr val="CCFFFF"/>
            </a:solidFill>
            <a:ln w="12700" cap="flat">
              <a:noFill/>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Helvetica Neue Medium"/>
                </a:defRPr>
              </a:pPr>
              <a:endParaRPr/>
            </a:p>
          </p:txBody>
        </p:sp>
        <p:pic>
          <p:nvPicPr>
            <p:cNvPr id="576" name="image.pdf" descr="image.pdf"/>
            <p:cNvPicPr>
              <a:picLocks noChangeAspect="1"/>
            </p:cNvPicPr>
            <p:nvPr/>
          </p:nvPicPr>
          <p:blipFill>
            <a:blip r:embed="rId5">
              <a:extLst/>
            </a:blip>
            <a:stretch>
              <a:fillRect/>
            </a:stretch>
          </p:blipFill>
          <p:spPr>
            <a:xfrm>
              <a:off x="0" y="0"/>
              <a:ext cx="3846439" cy="825742"/>
            </a:xfrm>
            <a:prstGeom prst="rect">
              <a:avLst/>
            </a:prstGeom>
            <a:ln w="12700" cap="flat">
              <a:noFill/>
              <a:miter lim="400000"/>
            </a:ln>
            <a:effectLst/>
          </p:spPr>
        </p:pic>
      </p:grpSp>
      <p:grpSp>
        <p:nvGrpSpPr>
          <p:cNvPr id="583" name="成组"/>
          <p:cNvGrpSpPr/>
          <p:nvPr/>
        </p:nvGrpSpPr>
        <p:grpSpPr>
          <a:xfrm>
            <a:off x="1703123" y="5141255"/>
            <a:ext cx="4781719" cy="1512409"/>
            <a:chOff x="0" y="49692"/>
            <a:chExt cx="4781718" cy="1512407"/>
          </a:xfrm>
        </p:grpSpPr>
        <p:sp>
          <p:nvSpPr>
            <p:cNvPr id="578" name="因此，"/>
            <p:cNvSpPr/>
            <p:nvPr/>
          </p:nvSpPr>
          <p:spPr>
            <a:xfrm>
              <a:off x="0" y="266699"/>
              <a:ext cx="1270000"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marL="487680" indent="-487680" algn="l">
                <a:spcBef>
                  <a:spcPts val="900"/>
                </a:spcBef>
                <a:defRPr>
                  <a:latin typeface="黑体"/>
                  <a:ea typeface="黑体"/>
                  <a:cs typeface="黑体"/>
                  <a:sym typeface="黑体"/>
                </a:defRPr>
              </a:lvl1pPr>
            </a:lstStyle>
            <a:p>
              <a:r>
                <a:t>因此，</a:t>
              </a:r>
            </a:p>
          </p:txBody>
        </p:sp>
        <p:pic>
          <p:nvPicPr>
            <p:cNvPr id="579" name="image.pdf" descr="image.pdf"/>
            <p:cNvPicPr>
              <a:picLocks noChangeAspect="1"/>
            </p:cNvPicPr>
            <p:nvPr/>
          </p:nvPicPr>
          <p:blipFill>
            <a:blip r:embed="rId6">
              <a:extLst/>
            </a:blip>
            <a:stretch>
              <a:fillRect/>
            </a:stretch>
          </p:blipFill>
          <p:spPr>
            <a:xfrm>
              <a:off x="1013827" y="49692"/>
              <a:ext cx="574560" cy="690881"/>
            </a:xfrm>
            <a:prstGeom prst="rect">
              <a:avLst/>
            </a:prstGeom>
            <a:ln w="12700" cap="flat">
              <a:noFill/>
              <a:miter lim="400000"/>
            </a:ln>
            <a:effectLst/>
          </p:spPr>
        </p:pic>
        <p:sp>
          <p:nvSpPr>
            <p:cNvPr id="580" name="与角位移"/>
            <p:cNvSpPr/>
            <p:nvPr/>
          </p:nvSpPr>
          <p:spPr>
            <a:xfrm>
              <a:off x="1470847" y="292099"/>
              <a:ext cx="1270001"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marL="487680" indent="-487680" algn="l">
                <a:spcBef>
                  <a:spcPts val="900"/>
                </a:spcBef>
                <a:defRPr>
                  <a:latin typeface="黑体"/>
                  <a:ea typeface="黑体"/>
                  <a:cs typeface="黑体"/>
                  <a:sym typeface="黑体"/>
                </a:defRPr>
              </a:lvl1pPr>
            </a:lstStyle>
            <a:p>
              <a:r>
                <a:t>与角位移</a:t>
              </a:r>
            </a:p>
          </p:txBody>
        </p:sp>
        <p:pic>
          <p:nvPicPr>
            <p:cNvPr id="581" name="image.pdf" descr="image.pdf"/>
            <p:cNvPicPr>
              <a:picLocks noChangeAspect="1"/>
            </p:cNvPicPr>
            <p:nvPr/>
          </p:nvPicPr>
          <p:blipFill>
            <a:blip r:embed="rId7">
              <a:extLst/>
            </a:blip>
            <a:stretch>
              <a:fillRect/>
            </a:stretch>
          </p:blipFill>
          <p:spPr>
            <a:xfrm>
              <a:off x="3214408" y="64932"/>
              <a:ext cx="415645" cy="584201"/>
            </a:xfrm>
            <a:prstGeom prst="rect">
              <a:avLst/>
            </a:prstGeom>
            <a:ln w="12700" cap="flat">
              <a:noFill/>
              <a:miter lim="400000"/>
            </a:ln>
            <a:effectLst/>
          </p:spPr>
        </p:pic>
        <p:sp>
          <p:nvSpPr>
            <p:cNvPr id="582" name="呈线性关系。"/>
            <p:cNvSpPr/>
            <p:nvPr/>
          </p:nvSpPr>
          <p:spPr>
            <a:xfrm>
              <a:off x="3511718" y="292099"/>
              <a:ext cx="1270001"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marL="487680" indent="-487680" algn="l">
                <a:spcBef>
                  <a:spcPts val="900"/>
                </a:spcBef>
                <a:defRPr>
                  <a:latin typeface="黑体"/>
                  <a:ea typeface="黑体"/>
                  <a:cs typeface="黑体"/>
                  <a:sym typeface="黑体"/>
                </a:defRPr>
              </a:lvl1pPr>
            </a:lstStyle>
            <a:p>
              <a:r>
                <a:t>呈线性关系。</a:t>
              </a:r>
            </a:p>
          </p:txBody>
        </p:sp>
      </p:grpSp>
      <p:sp>
        <p:nvSpPr>
          <p:cNvPr id="584" name="2）角位移式电容传感器"/>
          <p:cNvSpPr txBox="1"/>
          <p:nvPr/>
        </p:nvSpPr>
        <p:spPr>
          <a:xfrm>
            <a:off x="989399" y="2131484"/>
            <a:ext cx="3868015" cy="609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err="1"/>
              <a:t>2）角位移式电容传感器</a:t>
            </a:r>
            <a:endParaRPr dirty="0"/>
          </a:p>
        </p:txBody>
      </p:sp>
      <p:sp>
        <p:nvSpPr>
          <p:cNvPr id="585" name="灵敏度系数"/>
          <p:cNvSpPr txBox="1"/>
          <p:nvPr/>
        </p:nvSpPr>
        <p:spPr>
          <a:xfrm>
            <a:off x="821092" y="6182982"/>
            <a:ext cx="2847059" cy="609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nSpc>
                <a:spcPct val="180000"/>
              </a:lnSpc>
              <a:defRPr>
                <a:solidFill>
                  <a:srgbClr val="FF0000"/>
                </a:solidFill>
                <a:effectLst>
                  <a:outerShdw blurRad="12700" dist="25400" dir="2700000" rotWithShape="0">
                    <a:srgbClr val="000000"/>
                  </a:outerShdw>
                </a:effectLst>
                <a:latin typeface="宋体"/>
                <a:ea typeface="宋体"/>
                <a:cs typeface="宋体"/>
                <a:sym typeface="宋体"/>
              </a:defRPr>
            </a:pPr>
            <a:r>
              <a:t>灵敏度系数</a:t>
            </a:r>
            <a:r>
              <a:rPr b="1">
                <a:latin typeface="Tahoma"/>
                <a:ea typeface="Tahoma"/>
                <a:cs typeface="Tahoma"/>
                <a:sym typeface="Tahoma"/>
              </a:rPr>
              <a:t> </a:t>
            </a:r>
          </a:p>
        </p:txBody>
      </p:sp>
      <p:pic>
        <p:nvPicPr>
          <p:cNvPr id="586" name="image.pdf" descr="image.pdf"/>
          <p:cNvPicPr>
            <a:picLocks noChangeAspect="1"/>
          </p:cNvPicPr>
          <p:nvPr/>
        </p:nvPicPr>
        <p:blipFill>
          <a:blip r:embed="rId8">
            <a:extLst/>
          </a:blip>
          <a:stretch>
            <a:fillRect/>
          </a:stretch>
        </p:blipFill>
        <p:spPr>
          <a:xfrm>
            <a:off x="4004837" y="5891729"/>
            <a:ext cx="1711397" cy="1192107"/>
          </a:xfrm>
          <a:prstGeom prst="rect">
            <a:avLst/>
          </a:prstGeom>
          <a:ln w="12700">
            <a:miter lim="400000"/>
          </a:ln>
        </p:spPr>
      </p:pic>
      <p:sp>
        <p:nvSpPr>
          <p:cNvPr id="587" name="变面积型电容传感器不论是角位移式还是直线式，传感器的电容值都与引起遮盖面积变化的因素（转角θ或直线位移x）呈线性关系。且灵敏度系数K与初始电容C0呈正比。"/>
          <p:cNvSpPr txBox="1"/>
          <p:nvPr/>
        </p:nvSpPr>
        <p:spPr>
          <a:xfrm>
            <a:off x="778529" y="7143428"/>
            <a:ext cx="11914906" cy="173115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65476" tIns="65476" rIns="65476" bIns="65476" anchor="ctr">
            <a:spAutoFit/>
          </a:bodyPr>
          <a:lstStyle/>
          <a:p>
            <a:pPr algn="l">
              <a:spcBef>
                <a:spcPts val="900"/>
              </a:spcBef>
              <a:defRPr sz="3000">
                <a:solidFill>
                  <a:schemeClr val="accent3">
                    <a:hueOff val="914337"/>
                    <a:satOff val="31515"/>
                    <a:lumOff val="-30790"/>
                  </a:schemeClr>
                </a:solidFill>
                <a:latin typeface="Kaiti SC Regular"/>
                <a:ea typeface="Kaiti SC Regular"/>
                <a:cs typeface="Kaiti SC Regular"/>
                <a:sym typeface="Kaiti SC Regular"/>
              </a:defRPr>
            </a:pPr>
            <a:r>
              <a:t>变面积型电容传感器不论是角位移式还是直线式，传感器的电容值都与引起遮盖面积变化的因素（转角θ或直线位移x）呈线性关系。且灵敏度系数K与初始电容C</a:t>
            </a:r>
            <a:r>
              <a:rPr baseline="-5999"/>
              <a:t>0</a:t>
            </a:r>
            <a:r>
              <a:t>呈正比。</a:t>
            </a:r>
          </a:p>
        </p:txBody>
      </p:sp>
      <p:sp>
        <p:nvSpPr>
          <p:cNvPr id="2" name="灯片编号占位符 1"/>
          <p:cNvSpPr>
            <a:spLocks noGrp="1"/>
          </p:cNvSpPr>
          <p:nvPr>
            <p:ph type="sldNum" sz="quarter" idx="2"/>
          </p:nvPr>
        </p:nvSpPr>
        <p:spPr/>
        <p:txBody>
          <a:bodyPr/>
          <a:lstStyle/>
          <a:p>
            <a:fld id="{86CB4B4D-7CA3-9044-876B-883B54F8677D}" type="slidenum">
              <a:rPr lang="en-US" altLang="zh-CN" smtClean="0"/>
              <a:t>14</a:t>
            </a:fld>
            <a:endParaRPr lang="zh-CN" altLang="en-US"/>
          </a:p>
        </p:txBody>
      </p:sp>
    </p:spTree>
  </p:cSld>
  <p:clrMapOvr>
    <a:masterClrMapping/>
  </p:clrMapOvr>
  <p:transition spd="med"/>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9" name="初始电容C0为："/>
          <p:cNvSpPr txBox="1"/>
          <p:nvPr/>
        </p:nvSpPr>
        <p:spPr>
          <a:xfrm>
            <a:off x="929390" y="3044036"/>
            <a:ext cx="3023550" cy="54303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5359" tIns="15359" rIns="15359" bIns="15359" anchor="ctr">
            <a:spAutoFit/>
          </a:bodyPr>
          <a:lstStyle/>
          <a:p>
            <a:pPr marL="487680" indent="-487680" algn="l">
              <a:spcBef>
                <a:spcPts val="900"/>
              </a:spcBef>
              <a:defRPr>
                <a:latin typeface="黑体"/>
                <a:ea typeface="黑体"/>
                <a:cs typeface="黑体"/>
                <a:sym typeface="黑体"/>
              </a:defRPr>
            </a:pPr>
            <a:r>
              <a:t>初始电容</a:t>
            </a:r>
            <a:r>
              <a:rPr i="1">
                <a:latin typeface="华文中宋"/>
                <a:ea typeface="华文中宋"/>
                <a:cs typeface="华文中宋"/>
                <a:sym typeface="华文中宋"/>
              </a:rPr>
              <a:t>C</a:t>
            </a:r>
            <a:r>
              <a:rPr baseline="-18214"/>
              <a:t>0</a:t>
            </a:r>
            <a:r>
              <a:t>为：</a:t>
            </a:r>
          </a:p>
        </p:txBody>
      </p:sp>
      <p:pic>
        <p:nvPicPr>
          <p:cNvPr id="590" name="image.pdf" descr="image.pdf"/>
          <p:cNvPicPr>
            <a:picLocks noChangeAspect="1"/>
          </p:cNvPicPr>
          <p:nvPr/>
        </p:nvPicPr>
        <p:blipFill>
          <a:blip r:embed="rId2">
            <a:extLst/>
          </a:blip>
          <a:stretch>
            <a:fillRect/>
          </a:stretch>
        </p:blipFill>
        <p:spPr>
          <a:xfrm>
            <a:off x="3614335" y="2600332"/>
            <a:ext cx="2485814" cy="1921370"/>
          </a:xfrm>
          <a:prstGeom prst="rect">
            <a:avLst/>
          </a:prstGeom>
          <a:ln w="12700">
            <a:miter lim="400000"/>
          </a:ln>
        </p:spPr>
      </p:pic>
      <p:pic>
        <p:nvPicPr>
          <p:cNvPr id="591" name="image.pdf" descr="image.pdf"/>
          <p:cNvPicPr>
            <a:picLocks noChangeAspect="1"/>
          </p:cNvPicPr>
          <p:nvPr/>
        </p:nvPicPr>
        <p:blipFill>
          <a:blip r:embed="rId3">
            <a:extLst/>
          </a:blip>
          <a:stretch>
            <a:fillRect/>
          </a:stretch>
        </p:blipFill>
        <p:spPr>
          <a:xfrm>
            <a:off x="1304383" y="5509672"/>
            <a:ext cx="5219017" cy="1749306"/>
          </a:xfrm>
          <a:prstGeom prst="rect">
            <a:avLst/>
          </a:prstGeom>
          <a:ln w="12700">
            <a:miter lim="400000"/>
          </a:ln>
        </p:spPr>
      </p:pic>
      <p:sp>
        <p:nvSpPr>
          <p:cNvPr id="592" name="当内筒上移x时，内外筒间的电容Cx为："/>
          <p:cNvSpPr txBox="1"/>
          <p:nvPr/>
        </p:nvSpPr>
        <p:spPr>
          <a:xfrm>
            <a:off x="879259" y="4607439"/>
            <a:ext cx="6966570" cy="53872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5359" tIns="15359" rIns="15359" bIns="15359" anchor="ctr">
            <a:spAutoFit/>
          </a:bodyPr>
          <a:lstStyle/>
          <a:p>
            <a:pPr algn="l">
              <a:spcBef>
                <a:spcPts val="900"/>
              </a:spcBef>
              <a:defRPr>
                <a:latin typeface="黑体"/>
                <a:ea typeface="黑体"/>
                <a:cs typeface="黑体"/>
                <a:sym typeface="黑体"/>
              </a:defRPr>
            </a:pPr>
            <a:r>
              <a:t>当内筒上移x时，内外筒间的电容C</a:t>
            </a:r>
            <a:r>
              <a:rPr baseline="-5999"/>
              <a:t>x</a:t>
            </a:r>
            <a:r>
              <a:t>为：</a:t>
            </a:r>
          </a:p>
        </p:txBody>
      </p:sp>
      <p:grpSp>
        <p:nvGrpSpPr>
          <p:cNvPr id="615" name="成组"/>
          <p:cNvGrpSpPr/>
          <p:nvPr/>
        </p:nvGrpSpPr>
        <p:grpSpPr>
          <a:xfrm>
            <a:off x="7636280" y="1156457"/>
            <a:ext cx="4506525" cy="6128739"/>
            <a:chOff x="100398" y="0"/>
            <a:chExt cx="4506524" cy="6128737"/>
          </a:xfrm>
        </p:grpSpPr>
        <p:grpSp>
          <p:nvGrpSpPr>
            <p:cNvPr id="596" name="成组"/>
            <p:cNvGrpSpPr/>
            <p:nvPr/>
          </p:nvGrpSpPr>
          <p:grpSpPr>
            <a:xfrm>
              <a:off x="1021571" y="1535288"/>
              <a:ext cx="3585352" cy="2968979"/>
              <a:chOff x="0" y="0"/>
              <a:chExt cx="3585351" cy="2968977"/>
            </a:xfrm>
          </p:grpSpPr>
          <p:sp>
            <p:nvSpPr>
              <p:cNvPr id="593" name="形状"/>
              <p:cNvSpPr/>
              <p:nvPr/>
            </p:nvSpPr>
            <p:spPr>
              <a:xfrm>
                <a:off x="-1" y="0"/>
                <a:ext cx="3585353" cy="2968978"/>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5" y="0"/>
                      <a:pt x="0" y="1209"/>
                      <a:pt x="0" y="2700"/>
                    </a:cubicBezTo>
                    <a:lnTo>
                      <a:pt x="0" y="18900"/>
                    </a:lnTo>
                    <a:cubicBezTo>
                      <a:pt x="0" y="20391"/>
                      <a:pt x="4835" y="21600"/>
                      <a:pt x="10800" y="21600"/>
                    </a:cubicBezTo>
                    <a:cubicBezTo>
                      <a:pt x="16765" y="21600"/>
                      <a:pt x="21600" y="20391"/>
                      <a:pt x="21600" y="18900"/>
                    </a:cubicBezTo>
                    <a:lnTo>
                      <a:pt x="21600" y="2700"/>
                    </a:lnTo>
                    <a:cubicBezTo>
                      <a:pt x="21600" y="1209"/>
                      <a:pt x="16765" y="0"/>
                      <a:pt x="10800" y="0"/>
                    </a:cubicBezTo>
                    <a:close/>
                  </a:path>
                </a:pathLst>
              </a:custGeom>
              <a:gradFill flip="none" rotWithShape="1">
                <a:gsLst>
                  <a:gs pos="0">
                    <a:srgbClr val="5E7676">
                      <a:alpha val="93998"/>
                    </a:srgbClr>
                  </a:gs>
                  <a:gs pos="100000">
                    <a:srgbClr val="CCFFFF">
                      <a:alpha val="59997"/>
                    </a:srgbClr>
                  </a:gs>
                </a:gsLst>
                <a:lin ang="10800000" scaled="0"/>
              </a:gradFill>
              <a:ln w="12700" cap="flat">
                <a:solidFill>
                  <a:srgbClr val="000000"/>
                </a:solidFill>
                <a:prstDash val="solid"/>
                <a:round/>
              </a:ln>
              <a:effectLst/>
            </p:spPr>
            <p:txBody>
              <a:bodyPr wrap="square" lIns="50800" tIns="50800" rIns="50800" bIns="50800" numCol="1" anchor="ctr">
                <a:noAutofit/>
              </a:bodyPr>
              <a:lstStyle/>
              <a:p>
                <a:pPr>
                  <a:defRPr sz="1800">
                    <a:solidFill>
                      <a:srgbClr val="FFFFFF"/>
                    </a:solidFill>
                    <a:latin typeface="+mn-lt"/>
                    <a:ea typeface="+mn-ea"/>
                    <a:cs typeface="+mn-cs"/>
                    <a:sym typeface="Helvetica Neue Medium"/>
                  </a:defRPr>
                </a:pPr>
                <a:endParaRPr/>
              </a:p>
            </p:txBody>
          </p:sp>
          <p:sp>
            <p:nvSpPr>
              <p:cNvPr id="594" name="椭圆形"/>
              <p:cNvSpPr/>
              <p:nvPr/>
            </p:nvSpPr>
            <p:spPr>
              <a:xfrm>
                <a:off x="-1" y="0"/>
                <a:ext cx="3585353" cy="742245"/>
              </a:xfrm>
              <a:prstGeom prst="ellipse">
                <a:avLst/>
              </a:prstGeom>
              <a:solidFill>
                <a:srgbClr val="7E9191">
                  <a:alpha val="93998"/>
                </a:srgbClr>
              </a:solidFill>
              <a:ln w="12700" cap="flat">
                <a:noFill/>
                <a:miter lim="400000"/>
              </a:ln>
              <a:effectLst/>
            </p:spPr>
            <p:txBody>
              <a:bodyPr wrap="square" lIns="50800" tIns="50800" rIns="50800" bIns="50800" numCol="1" anchor="ctr">
                <a:noAutofit/>
              </a:bodyPr>
              <a:lstStyle/>
              <a:p>
                <a:pPr>
                  <a:defRPr sz="1800">
                    <a:solidFill>
                      <a:srgbClr val="FFFFFF"/>
                    </a:solidFill>
                    <a:latin typeface="+mn-lt"/>
                    <a:ea typeface="+mn-ea"/>
                    <a:cs typeface="+mn-cs"/>
                    <a:sym typeface="Helvetica Neue Medium"/>
                  </a:defRPr>
                </a:pPr>
                <a:endParaRPr/>
              </a:p>
            </p:txBody>
          </p:sp>
          <p:sp>
            <p:nvSpPr>
              <p:cNvPr id="595" name="线条"/>
              <p:cNvSpPr/>
              <p:nvPr/>
            </p:nvSpPr>
            <p:spPr>
              <a:xfrm>
                <a:off x="-1" y="371122"/>
                <a:ext cx="3585353" cy="37112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0" y="11929"/>
                      <a:pt x="4835" y="21600"/>
                      <a:pt x="10800" y="21600"/>
                    </a:cubicBezTo>
                    <a:cubicBezTo>
                      <a:pt x="16765" y="21600"/>
                      <a:pt x="21600" y="11929"/>
                      <a:pt x="21600" y="0"/>
                    </a:cubicBezTo>
                  </a:path>
                </a:pathLst>
              </a:custGeom>
              <a:noFill/>
              <a:ln w="12700" cap="flat">
                <a:solidFill>
                  <a:srgbClr val="000000"/>
                </a:solidFill>
                <a:prstDash val="solid"/>
                <a:round/>
              </a:ln>
              <a:effectLst/>
            </p:spPr>
            <p:txBody>
              <a:bodyPr wrap="square" lIns="50800" tIns="50800" rIns="50800" bIns="50800" numCol="1" anchor="ctr">
                <a:noAutofit/>
              </a:bodyPr>
              <a:lstStyle/>
              <a:p>
                <a:pPr>
                  <a:defRPr sz="1800">
                    <a:solidFill>
                      <a:srgbClr val="FFFFFF"/>
                    </a:solidFill>
                    <a:latin typeface="+mn-lt"/>
                    <a:ea typeface="+mn-ea"/>
                    <a:cs typeface="+mn-cs"/>
                    <a:sym typeface="Helvetica Neue Medium"/>
                  </a:defRPr>
                </a:pPr>
                <a:endParaRPr/>
              </a:p>
            </p:txBody>
          </p:sp>
        </p:grpSp>
        <p:pic>
          <p:nvPicPr>
            <p:cNvPr id="597" name="image.png" descr="image.png"/>
            <p:cNvPicPr>
              <a:picLocks noChangeAspect="1"/>
            </p:cNvPicPr>
            <p:nvPr/>
          </p:nvPicPr>
          <p:blipFill>
            <a:blip r:embed="rId4">
              <a:extLst/>
            </a:blip>
            <a:stretch>
              <a:fillRect/>
            </a:stretch>
          </p:blipFill>
          <p:spPr>
            <a:xfrm>
              <a:off x="1601820" y="900853"/>
              <a:ext cx="2384214" cy="3009619"/>
            </a:xfrm>
            <a:prstGeom prst="rect">
              <a:avLst/>
            </a:prstGeom>
            <a:ln w="12700" cap="flat">
              <a:noFill/>
              <a:miter lim="400000"/>
            </a:ln>
            <a:effectLst/>
          </p:spPr>
        </p:pic>
        <p:sp>
          <p:nvSpPr>
            <p:cNvPr id="598" name="线条"/>
            <p:cNvSpPr/>
            <p:nvPr/>
          </p:nvSpPr>
          <p:spPr>
            <a:xfrm flipH="1">
              <a:off x="1028344" y="4246880"/>
              <a:ext cx="1" cy="1076961"/>
            </a:xfrm>
            <a:prstGeom prst="line">
              <a:avLst/>
            </a:prstGeom>
            <a:noFill/>
            <a:ln w="25400" cap="flat">
              <a:solidFill>
                <a:srgbClr val="000000"/>
              </a:solidFill>
              <a:prstDash val="solid"/>
              <a:round/>
            </a:ln>
            <a:effectLst/>
          </p:spPr>
          <p:txBody>
            <a:bodyPr wrap="square" lIns="50800" tIns="50800" rIns="50800" bIns="50800" numCol="1" anchor="ctr">
              <a:noAutofit/>
            </a:bodyPr>
            <a:lstStyle/>
            <a:p>
              <a:pPr>
                <a:defRPr sz="2200">
                  <a:solidFill>
                    <a:srgbClr val="FFFFFF"/>
                  </a:solidFill>
                  <a:latin typeface="+mn-lt"/>
                  <a:ea typeface="+mn-ea"/>
                  <a:cs typeface="+mn-cs"/>
                  <a:sym typeface="Helvetica Neue Medium"/>
                </a:defRPr>
              </a:pPr>
              <a:endParaRPr/>
            </a:p>
          </p:txBody>
        </p:sp>
        <p:sp>
          <p:nvSpPr>
            <p:cNvPr id="599" name="线条"/>
            <p:cNvSpPr/>
            <p:nvPr/>
          </p:nvSpPr>
          <p:spPr>
            <a:xfrm>
              <a:off x="4600149" y="4217528"/>
              <a:ext cx="1" cy="1106312"/>
            </a:xfrm>
            <a:prstGeom prst="line">
              <a:avLst/>
            </a:prstGeom>
            <a:noFill/>
            <a:ln w="25400" cap="flat">
              <a:solidFill>
                <a:srgbClr val="000000"/>
              </a:solidFill>
              <a:prstDash val="solid"/>
              <a:round/>
            </a:ln>
            <a:effectLst/>
          </p:spPr>
          <p:txBody>
            <a:bodyPr wrap="square" lIns="50800" tIns="50800" rIns="50800" bIns="50800" numCol="1" anchor="ctr">
              <a:noAutofit/>
            </a:bodyPr>
            <a:lstStyle/>
            <a:p>
              <a:pPr>
                <a:defRPr sz="2200">
                  <a:solidFill>
                    <a:srgbClr val="FFFFFF"/>
                  </a:solidFill>
                  <a:latin typeface="+mn-lt"/>
                  <a:ea typeface="+mn-ea"/>
                  <a:cs typeface="+mn-cs"/>
                  <a:sym typeface="Helvetica Neue Medium"/>
                </a:defRPr>
              </a:pPr>
              <a:endParaRPr/>
            </a:p>
          </p:txBody>
        </p:sp>
        <p:sp>
          <p:nvSpPr>
            <p:cNvPr id="600" name="线条"/>
            <p:cNvSpPr/>
            <p:nvPr/>
          </p:nvSpPr>
          <p:spPr>
            <a:xfrm>
              <a:off x="100398" y="4197208"/>
              <a:ext cx="819574" cy="1"/>
            </a:xfrm>
            <a:prstGeom prst="line">
              <a:avLst/>
            </a:prstGeom>
            <a:noFill/>
            <a:ln w="25400" cap="flat">
              <a:solidFill>
                <a:srgbClr val="000000"/>
              </a:solidFill>
              <a:prstDash val="solid"/>
              <a:round/>
            </a:ln>
            <a:effectLst/>
          </p:spPr>
          <p:txBody>
            <a:bodyPr wrap="square" lIns="50800" tIns="50800" rIns="50800" bIns="50800" numCol="1" anchor="ctr">
              <a:noAutofit/>
            </a:bodyPr>
            <a:lstStyle/>
            <a:p>
              <a:pPr>
                <a:defRPr sz="2200">
                  <a:solidFill>
                    <a:srgbClr val="FFFFFF"/>
                  </a:solidFill>
                  <a:latin typeface="+mn-lt"/>
                  <a:ea typeface="+mn-ea"/>
                  <a:cs typeface="+mn-cs"/>
                  <a:sym typeface="Helvetica Neue Medium"/>
                </a:defRPr>
              </a:pPr>
              <a:endParaRPr/>
            </a:p>
          </p:txBody>
        </p:sp>
        <p:sp>
          <p:nvSpPr>
            <p:cNvPr id="601" name="线条"/>
            <p:cNvSpPr/>
            <p:nvPr/>
          </p:nvSpPr>
          <p:spPr>
            <a:xfrm>
              <a:off x="147811" y="1910080"/>
              <a:ext cx="819574" cy="1"/>
            </a:xfrm>
            <a:prstGeom prst="line">
              <a:avLst/>
            </a:prstGeom>
            <a:noFill/>
            <a:ln w="25400" cap="flat">
              <a:solidFill>
                <a:srgbClr val="000000"/>
              </a:solidFill>
              <a:prstDash val="solid"/>
              <a:round/>
            </a:ln>
            <a:effectLst/>
          </p:spPr>
          <p:txBody>
            <a:bodyPr wrap="square" lIns="50800" tIns="50800" rIns="50800" bIns="50800" numCol="1" anchor="ctr">
              <a:noAutofit/>
            </a:bodyPr>
            <a:lstStyle/>
            <a:p>
              <a:pPr>
                <a:defRPr sz="2200">
                  <a:solidFill>
                    <a:srgbClr val="FFFFFF"/>
                  </a:solidFill>
                  <a:latin typeface="+mn-lt"/>
                  <a:ea typeface="+mn-ea"/>
                  <a:cs typeface="+mn-cs"/>
                  <a:sym typeface="Helvetica Neue Medium"/>
                </a:defRPr>
              </a:pPr>
              <a:endParaRPr/>
            </a:p>
          </p:txBody>
        </p:sp>
        <p:sp>
          <p:nvSpPr>
            <p:cNvPr id="602" name="线条"/>
            <p:cNvSpPr/>
            <p:nvPr/>
          </p:nvSpPr>
          <p:spPr>
            <a:xfrm>
              <a:off x="120718" y="1316284"/>
              <a:ext cx="1413370" cy="1"/>
            </a:xfrm>
            <a:prstGeom prst="line">
              <a:avLst/>
            </a:prstGeom>
            <a:noFill/>
            <a:ln w="25400" cap="flat">
              <a:solidFill>
                <a:srgbClr val="000000"/>
              </a:solidFill>
              <a:prstDash val="solid"/>
              <a:round/>
            </a:ln>
            <a:effectLst/>
          </p:spPr>
          <p:txBody>
            <a:bodyPr wrap="square" lIns="50800" tIns="50800" rIns="50800" bIns="50800" numCol="1" anchor="ctr">
              <a:noAutofit/>
            </a:bodyPr>
            <a:lstStyle/>
            <a:p>
              <a:pPr>
                <a:defRPr sz="2200">
                  <a:solidFill>
                    <a:srgbClr val="FFFFFF"/>
                  </a:solidFill>
                  <a:latin typeface="+mn-lt"/>
                  <a:ea typeface="+mn-ea"/>
                  <a:cs typeface="+mn-cs"/>
                  <a:sym typeface="Helvetica Neue Medium"/>
                </a:defRPr>
              </a:pPr>
              <a:endParaRPr/>
            </a:p>
          </p:txBody>
        </p:sp>
        <p:sp>
          <p:nvSpPr>
            <p:cNvPr id="603" name="线条"/>
            <p:cNvSpPr/>
            <p:nvPr/>
          </p:nvSpPr>
          <p:spPr>
            <a:xfrm flipH="1">
              <a:off x="1617624" y="0"/>
              <a:ext cx="1" cy="1228232"/>
            </a:xfrm>
            <a:prstGeom prst="line">
              <a:avLst/>
            </a:prstGeom>
            <a:noFill/>
            <a:ln w="25400" cap="flat">
              <a:solidFill>
                <a:srgbClr val="000000"/>
              </a:solidFill>
              <a:prstDash val="solid"/>
              <a:round/>
            </a:ln>
            <a:effectLst/>
          </p:spPr>
          <p:txBody>
            <a:bodyPr wrap="square" lIns="50800" tIns="50800" rIns="50800" bIns="50800" numCol="1" anchor="ctr">
              <a:noAutofit/>
            </a:bodyPr>
            <a:lstStyle/>
            <a:p>
              <a:pPr>
                <a:defRPr sz="2200">
                  <a:solidFill>
                    <a:srgbClr val="FFFFFF"/>
                  </a:solidFill>
                  <a:latin typeface="+mn-lt"/>
                  <a:ea typeface="+mn-ea"/>
                  <a:cs typeface="+mn-cs"/>
                  <a:sym typeface="Helvetica Neue Medium"/>
                </a:defRPr>
              </a:pPr>
              <a:endParaRPr/>
            </a:p>
          </p:txBody>
        </p:sp>
        <p:sp>
          <p:nvSpPr>
            <p:cNvPr id="604" name="线条"/>
            <p:cNvSpPr/>
            <p:nvPr/>
          </p:nvSpPr>
          <p:spPr>
            <a:xfrm>
              <a:off x="3956682" y="0"/>
              <a:ext cx="1" cy="1207912"/>
            </a:xfrm>
            <a:prstGeom prst="line">
              <a:avLst/>
            </a:prstGeom>
            <a:noFill/>
            <a:ln w="25400" cap="flat">
              <a:solidFill>
                <a:srgbClr val="000000"/>
              </a:solidFill>
              <a:prstDash val="solid"/>
              <a:round/>
            </a:ln>
            <a:effectLst/>
          </p:spPr>
          <p:txBody>
            <a:bodyPr wrap="square" lIns="50800" tIns="50800" rIns="50800" bIns="50800" numCol="1" anchor="ctr">
              <a:noAutofit/>
            </a:bodyPr>
            <a:lstStyle/>
            <a:p>
              <a:pPr>
                <a:defRPr sz="2200">
                  <a:solidFill>
                    <a:srgbClr val="FFFFFF"/>
                  </a:solidFill>
                  <a:latin typeface="+mn-lt"/>
                  <a:ea typeface="+mn-ea"/>
                  <a:cs typeface="+mn-cs"/>
                  <a:sym typeface="Helvetica Neue Medium"/>
                </a:defRPr>
              </a:pPr>
              <a:endParaRPr/>
            </a:p>
          </p:txBody>
        </p:sp>
        <p:sp>
          <p:nvSpPr>
            <p:cNvPr id="605" name="D1"/>
            <p:cNvSpPr/>
            <p:nvPr/>
          </p:nvSpPr>
          <p:spPr>
            <a:xfrm>
              <a:off x="2529767" y="286737"/>
              <a:ext cx="896338"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p>
              <a:pPr>
                <a:defRPr sz="1800" i="1">
                  <a:solidFill>
                    <a:srgbClr val="FF0000"/>
                  </a:solidFill>
                  <a:latin typeface="Arial"/>
                  <a:ea typeface="Arial"/>
                  <a:cs typeface="Arial"/>
                  <a:sym typeface="Arial"/>
                </a:defRPr>
              </a:pPr>
              <a:r>
                <a:t>D</a:t>
              </a:r>
              <a:r>
                <a:rPr i="0" baseline="-20777"/>
                <a:t>1</a:t>
              </a:r>
            </a:p>
          </p:txBody>
        </p:sp>
        <p:sp>
          <p:nvSpPr>
            <p:cNvPr id="606" name="D0"/>
            <p:cNvSpPr/>
            <p:nvPr/>
          </p:nvSpPr>
          <p:spPr>
            <a:xfrm>
              <a:off x="2428167" y="4858737"/>
              <a:ext cx="1270001"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p>
              <a:pPr>
                <a:defRPr sz="1800" i="1">
                  <a:solidFill>
                    <a:srgbClr val="FF0000"/>
                  </a:solidFill>
                  <a:latin typeface="Arial"/>
                  <a:ea typeface="Arial"/>
                  <a:cs typeface="Arial"/>
                  <a:sym typeface="Arial"/>
                </a:defRPr>
              </a:pPr>
              <a:r>
                <a:t>D</a:t>
              </a:r>
              <a:r>
                <a:rPr i="0" baseline="-20777"/>
                <a:t>0</a:t>
              </a:r>
            </a:p>
          </p:txBody>
        </p:sp>
        <p:sp>
          <p:nvSpPr>
            <p:cNvPr id="607" name="L"/>
            <p:cNvSpPr/>
            <p:nvPr/>
          </p:nvSpPr>
          <p:spPr>
            <a:xfrm>
              <a:off x="120718" y="2537742"/>
              <a:ext cx="1270001"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defRPr sz="1800" i="1">
                  <a:solidFill>
                    <a:srgbClr val="FF0000"/>
                  </a:solidFill>
                  <a:latin typeface="Arial"/>
                  <a:ea typeface="Arial"/>
                  <a:cs typeface="Arial"/>
                  <a:sym typeface="Arial"/>
                </a:defRPr>
              </a:lvl1pPr>
            </a:lstStyle>
            <a:p>
              <a:r>
                <a:t>L</a:t>
              </a:r>
            </a:p>
          </p:txBody>
        </p:sp>
        <p:sp>
          <p:nvSpPr>
            <p:cNvPr id="608" name="x"/>
            <p:cNvSpPr/>
            <p:nvPr/>
          </p:nvSpPr>
          <p:spPr>
            <a:xfrm>
              <a:off x="192967" y="1404337"/>
              <a:ext cx="1270001"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defRPr sz="1800" i="1">
                  <a:solidFill>
                    <a:srgbClr val="FF0000"/>
                  </a:solidFill>
                  <a:latin typeface="Arial"/>
                  <a:ea typeface="Arial"/>
                  <a:cs typeface="Arial"/>
                  <a:sym typeface="Arial"/>
                </a:defRPr>
              </a:lvl1pPr>
            </a:lstStyle>
            <a:p>
              <a:r>
                <a:t>x</a:t>
              </a:r>
            </a:p>
          </p:txBody>
        </p:sp>
        <p:sp>
          <p:nvSpPr>
            <p:cNvPr id="609" name="线条"/>
            <p:cNvSpPr/>
            <p:nvPr/>
          </p:nvSpPr>
          <p:spPr>
            <a:xfrm>
              <a:off x="3356113" y="5120640"/>
              <a:ext cx="1230490" cy="1"/>
            </a:xfrm>
            <a:prstGeom prst="line">
              <a:avLst/>
            </a:prstGeom>
            <a:noFill/>
            <a:ln w="25400" cap="flat">
              <a:solidFill>
                <a:srgbClr val="000000"/>
              </a:solidFill>
              <a:prstDash val="solid"/>
              <a:round/>
              <a:tailEnd type="stealth" w="med" len="med"/>
            </a:ln>
            <a:effectLst/>
          </p:spPr>
          <p:txBody>
            <a:bodyPr wrap="square" lIns="50800" tIns="50800" rIns="50800" bIns="50800" numCol="1" anchor="ctr">
              <a:noAutofit/>
            </a:bodyPr>
            <a:lstStyle/>
            <a:p>
              <a:pPr>
                <a:defRPr sz="2200">
                  <a:solidFill>
                    <a:srgbClr val="FFFFFF"/>
                  </a:solidFill>
                  <a:latin typeface="+mn-lt"/>
                  <a:ea typeface="+mn-ea"/>
                  <a:cs typeface="+mn-cs"/>
                  <a:sym typeface="Helvetica Neue Medium"/>
                </a:defRPr>
              </a:pPr>
              <a:endParaRPr/>
            </a:p>
          </p:txBody>
        </p:sp>
        <p:sp>
          <p:nvSpPr>
            <p:cNvPr id="610" name="线条"/>
            <p:cNvSpPr/>
            <p:nvPr/>
          </p:nvSpPr>
          <p:spPr>
            <a:xfrm flipH="1">
              <a:off x="1021571" y="5120640"/>
              <a:ext cx="1228232" cy="1"/>
            </a:xfrm>
            <a:prstGeom prst="line">
              <a:avLst/>
            </a:prstGeom>
            <a:noFill/>
            <a:ln w="25400" cap="flat">
              <a:solidFill>
                <a:srgbClr val="000000"/>
              </a:solidFill>
              <a:prstDash val="solid"/>
              <a:round/>
              <a:tailEnd type="stealth" w="med" len="med"/>
            </a:ln>
            <a:effectLst/>
          </p:spPr>
          <p:txBody>
            <a:bodyPr wrap="square" lIns="50800" tIns="50800" rIns="50800" bIns="50800" numCol="1" anchor="ctr">
              <a:noAutofit/>
            </a:bodyPr>
            <a:lstStyle/>
            <a:p>
              <a:pPr>
                <a:defRPr sz="2200">
                  <a:solidFill>
                    <a:srgbClr val="FFFFFF"/>
                  </a:solidFill>
                  <a:latin typeface="+mn-lt"/>
                  <a:ea typeface="+mn-ea"/>
                  <a:cs typeface="+mn-cs"/>
                  <a:sym typeface="Helvetica Neue Medium"/>
                </a:defRPr>
              </a:pPr>
              <a:endParaRPr/>
            </a:p>
          </p:txBody>
        </p:sp>
        <p:sp>
          <p:nvSpPr>
            <p:cNvPr id="611" name="线条"/>
            <p:cNvSpPr/>
            <p:nvPr/>
          </p:nvSpPr>
          <p:spPr>
            <a:xfrm>
              <a:off x="3376433" y="408657"/>
              <a:ext cx="541868" cy="1"/>
            </a:xfrm>
            <a:prstGeom prst="line">
              <a:avLst/>
            </a:prstGeom>
            <a:noFill/>
            <a:ln w="25400" cap="flat">
              <a:solidFill>
                <a:srgbClr val="000000"/>
              </a:solidFill>
              <a:prstDash val="solid"/>
              <a:round/>
              <a:tailEnd type="stealth" w="med" len="med"/>
            </a:ln>
            <a:effectLst/>
          </p:spPr>
          <p:txBody>
            <a:bodyPr wrap="square" lIns="50800" tIns="50800" rIns="50800" bIns="50800" numCol="1" anchor="ctr">
              <a:noAutofit/>
            </a:bodyPr>
            <a:lstStyle/>
            <a:p>
              <a:pPr>
                <a:defRPr sz="2200">
                  <a:solidFill>
                    <a:srgbClr val="FFFFFF"/>
                  </a:solidFill>
                  <a:latin typeface="+mn-lt"/>
                  <a:ea typeface="+mn-ea"/>
                  <a:cs typeface="+mn-cs"/>
                  <a:sym typeface="Helvetica Neue Medium"/>
                </a:defRPr>
              </a:pPr>
              <a:endParaRPr/>
            </a:p>
          </p:txBody>
        </p:sp>
        <p:sp>
          <p:nvSpPr>
            <p:cNvPr id="612" name="线条"/>
            <p:cNvSpPr/>
            <p:nvPr/>
          </p:nvSpPr>
          <p:spPr>
            <a:xfrm flipH="1" flipV="1">
              <a:off x="1624398" y="408657"/>
              <a:ext cx="830863" cy="1"/>
            </a:xfrm>
            <a:prstGeom prst="line">
              <a:avLst/>
            </a:prstGeom>
            <a:noFill/>
            <a:ln w="25400" cap="flat">
              <a:solidFill>
                <a:srgbClr val="000000"/>
              </a:solidFill>
              <a:prstDash val="solid"/>
              <a:round/>
              <a:tailEnd type="stealth" w="med" len="med"/>
            </a:ln>
            <a:effectLst/>
          </p:spPr>
          <p:txBody>
            <a:bodyPr wrap="square" lIns="50800" tIns="50800" rIns="50800" bIns="50800" numCol="1" anchor="ctr">
              <a:noAutofit/>
            </a:bodyPr>
            <a:lstStyle/>
            <a:p>
              <a:pPr>
                <a:defRPr sz="2200">
                  <a:solidFill>
                    <a:srgbClr val="FFFFFF"/>
                  </a:solidFill>
                  <a:latin typeface="+mn-lt"/>
                  <a:ea typeface="+mn-ea"/>
                  <a:cs typeface="+mn-cs"/>
                  <a:sym typeface="Helvetica Neue Medium"/>
                </a:defRPr>
              </a:pPr>
              <a:endParaRPr/>
            </a:p>
          </p:txBody>
        </p:sp>
        <p:sp>
          <p:nvSpPr>
            <p:cNvPr id="613" name="线条"/>
            <p:cNvSpPr/>
            <p:nvPr/>
          </p:nvSpPr>
          <p:spPr>
            <a:xfrm flipH="1">
              <a:off x="398424" y="3267004"/>
              <a:ext cx="2259" cy="900854"/>
            </a:xfrm>
            <a:prstGeom prst="line">
              <a:avLst/>
            </a:prstGeom>
            <a:noFill/>
            <a:ln w="25400" cap="flat">
              <a:solidFill>
                <a:srgbClr val="000000"/>
              </a:solidFill>
              <a:prstDash val="solid"/>
              <a:round/>
              <a:tailEnd type="stealth" w="med" len="med"/>
            </a:ln>
            <a:effectLst/>
          </p:spPr>
          <p:txBody>
            <a:bodyPr wrap="square" lIns="50800" tIns="50800" rIns="50800" bIns="50800" numCol="1" anchor="ctr">
              <a:noAutofit/>
            </a:bodyPr>
            <a:lstStyle/>
            <a:p>
              <a:pPr>
                <a:defRPr sz="2200">
                  <a:solidFill>
                    <a:srgbClr val="FFFFFF"/>
                  </a:solidFill>
                  <a:latin typeface="+mn-lt"/>
                  <a:ea typeface="+mn-ea"/>
                  <a:cs typeface="+mn-cs"/>
                  <a:sym typeface="Helvetica Neue Medium"/>
                </a:defRPr>
              </a:pPr>
              <a:endParaRPr/>
            </a:p>
          </p:txBody>
        </p:sp>
        <p:sp>
          <p:nvSpPr>
            <p:cNvPr id="614" name="线条"/>
            <p:cNvSpPr/>
            <p:nvPr/>
          </p:nvSpPr>
          <p:spPr>
            <a:xfrm flipH="1" flipV="1">
              <a:off x="407455" y="1934915"/>
              <a:ext cx="2259" cy="717974"/>
            </a:xfrm>
            <a:prstGeom prst="line">
              <a:avLst/>
            </a:prstGeom>
            <a:noFill/>
            <a:ln w="25400" cap="flat">
              <a:solidFill>
                <a:srgbClr val="000000"/>
              </a:solidFill>
              <a:prstDash val="solid"/>
              <a:round/>
              <a:tailEnd type="stealth" w="med" len="med"/>
            </a:ln>
            <a:effectLst/>
          </p:spPr>
          <p:txBody>
            <a:bodyPr wrap="square" lIns="50800" tIns="50800" rIns="50800" bIns="50800" numCol="1" anchor="ctr">
              <a:noAutofit/>
            </a:bodyPr>
            <a:lstStyle/>
            <a:p>
              <a:pPr>
                <a:defRPr sz="2200">
                  <a:solidFill>
                    <a:srgbClr val="FFFFFF"/>
                  </a:solidFill>
                  <a:latin typeface="+mn-lt"/>
                  <a:ea typeface="+mn-ea"/>
                  <a:cs typeface="+mn-cs"/>
                  <a:sym typeface="Helvetica Neue Medium"/>
                </a:defRPr>
              </a:pPr>
              <a:endParaRPr/>
            </a:p>
          </p:txBody>
        </p:sp>
      </p:grpSp>
      <p:sp>
        <p:nvSpPr>
          <p:cNvPr id="616" name="3）筒式电容传感器"/>
          <p:cNvSpPr txBox="1"/>
          <p:nvPr/>
        </p:nvSpPr>
        <p:spPr>
          <a:xfrm>
            <a:off x="626313" y="2028814"/>
            <a:ext cx="3156814" cy="609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t>3）筒式电容传感器</a:t>
            </a:r>
          </a:p>
        </p:txBody>
      </p:sp>
      <p:sp>
        <p:nvSpPr>
          <p:cNvPr id="617" name="平板结构对极距变化特别敏感，测量精度受到影响。而圆柱形结构受极板径向变化的影响很小，成为实际中最常用的结构。"/>
          <p:cNvSpPr txBox="1"/>
          <p:nvPr/>
        </p:nvSpPr>
        <p:spPr>
          <a:xfrm>
            <a:off x="827866" y="7283437"/>
            <a:ext cx="10509910" cy="119775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65476" tIns="65476" rIns="65476" bIns="65476" anchor="ctr">
            <a:spAutoFit/>
          </a:bodyPr>
          <a:lstStyle>
            <a:lvl1pPr algn="l">
              <a:spcBef>
                <a:spcPts val="900"/>
              </a:spcBef>
              <a:defRPr sz="3000">
                <a:solidFill>
                  <a:schemeClr val="accent3">
                    <a:hueOff val="914337"/>
                    <a:satOff val="31515"/>
                    <a:lumOff val="-30790"/>
                  </a:schemeClr>
                </a:solidFill>
                <a:latin typeface="Kaiti SC Regular"/>
                <a:ea typeface="Kaiti SC Regular"/>
                <a:cs typeface="Kaiti SC Regular"/>
                <a:sym typeface="Kaiti SC Regular"/>
              </a:defRPr>
            </a:lvl1pPr>
          </a:lstStyle>
          <a:p>
            <a:r>
              <a:t>平板结构对极距变化特别敏感，测量精度受到影响。而圆柱形结构受极板径向变化的影响很小，成为实际中最常用的结构。</a:t>
            </a:r>
          </a:p>
        </p:txBody>
      </p:sp>
      <p:sp>
        <p:nvSpPr>
          <p:cNvPr id="618" name="变面积型"/>
          <p:cNvSpPr txBox="1">
            <a:spLocks noGrp="1"/>
          </p:cNvSpPr>
          <p:nvPr>
            <p:ph type="title"/>
          </p:nvPr>
        </p:nvSpPr>
        <p:spPr>
          <a:prstGeom prst="rect">
            <a:avLst/>
          </a:prstGeom>
        </p:spPr>
        <p:txBody>
          <a:bodyPr/>
          <a:lstStyle/>
          <a:p>
            <a:r>
              <a:t>变面积型</a:t>
            </a:r>
          </a:p>
        </p:txBody>
      </p:sp>
      <p:sp>
        <p:nvSpPr>
          <p:cNvPr id="2" name="灯片编号占位符 1"/>
          <p:cNvSpPr>
            <a:spLocks noGrp="1"/>
          </p:cNvSpPr>
          <p:nvPr>
            <p:ph type="sldNum" sz="quarter" idx="2"/>
          </p:nvPr>
        </p:nvSpPr>
        <p:spPr/>
        <p:txBody>
          <a:bodyPr/>
          <a:lstStyle/>
          <a:p>
            <a:fld id="{86CB4B4D-7CA3-9044-876B-883B54F8677D}" type="slidenum">
              <a:rPr lang="en-US" altLang="zh-CN" smtClean="0"/>
              <a:t>15</a:t>
            </a:fld>
            <a:endParaRPr lang="zh-CN" altLang="en-US"/>
          </a:p>
        </p:txBody>
      </p:sp>
    </p:spTree>
  </p:cSld>
  <p:clrMapOvr>
    <a:masterClrMapping/>
  </p:clrMapOvr>
  <p:transition spd="med"/>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0" name="A、B为同一平(柱)面而形状和尺寸均相同且互相绝缘的定极板。动极板C平行于A、B，并在自身平(柱)面内绕O点摆动。从而改变极板间覆盖的有效面积，传感器电容随之改变。C的初始位置必须保证与A、B的初始电容值相同。"/>
          <p:cNvSpPr txBox="1"/>
          <p:nvPr/>
        </p:nvSpPr>
        <p:spPr>
          <a:xfrm>
            <a:off x="715662" y="3740596"/>
            <a:ext cx="6894555" cy="31894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l">
              <a:spcBef>
                <a:spcPts val="3200"/>
              </a:spcBef>
            </a:pPr>
            <a:r>
              <a:t>A、B为同一平(柱)面而形状和尺寸均相同且互相绝缘的定极板。动极板C平行于A、B，并在自身平(柱)面内绕O点摆动。从而改变极板间覆盖的有效面积，传感器电容随之改变。C的初始位置必须保证与A、B的初始电容值相同。</a:t>
            </a:r>
          </a:p>
        </p:txBody>
      </p:sp>
      <p:grpSp>
        <p:nvGrpSpPr>
          <p:cNvPr id="623" name="成组"/>
          <p:cNvGrpSpPr/>
          <p:nvPr/>
        </p:nvGrpSpPr>
        <p:grpSpPr>
          <a:xfrm>
            <a:off x="902572" y="7070102"/>
            <a:ext cx="5981644" cy="1400702"/>
            <a:chOff x="0" y="0"/>
            <a:chExt cx="5981643" cy="1400701"/>
          </a:xfrm>
        </p:grpSpPr>
        <p:sp>
          <p:nvSpPr>
            <p:cNvPr id="621" name="矩形"/>
            <p:cNvSpPr/>
            <p:nvPr/>
          </p:nvSpPr>
          <p:spPr>
            <a:xfrm>
              <a:off x="0" y="0"/>
              <a:ext cx="5981644" cy="1400702"/>
            </a:xfrm>
            <a:prstGeom prst="rect">
              <a:avLst/>
            </a:prstGeom>
            <a:solidFill>
              <a:srgbClr val="FFFF99"/>
            </a:solidFill>
            <a:ln w="12700" cap="flat">
              <a:noFill/>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Helvetica Neue Medium"/>
                </a:defRPr>
              </a:pPr>
              <a:endParaRPr/>
            </a:p>
          </p:txBody>
        </p:sp>
        <p:pic>
          <p:nvPicPr>
            <p:cNvPr id="622" name="image.pdf" descr="image.pdf"/>
            <p:cNvPicPr>
              <a:picLocks noChangeAspect="1"/>
            </p:cNvPicPr>
            <p:nvPr/>
          </p:nvPicPr>
          <p:blipFill>
            <a:blip r:embed="rId2">
              <a:extLst/>
            </a:blip>
            <a:stretch>
              <a:fillRect/>
            </a:stretch>
          </p:blipFill>
          <p:spPr>
            <a:xfrm>
              <a:off x="0" y="0"/>
              <a:ext cx="5981644" cy="1400702"/>
            </a:xfrm>
            <a:prstGeom prst="rect">
              <a:avLst/>
            </a:prstGeom>
            <a:ln w="12700" cap="flat">
              <a:noFill/>
              <a:miter lim="400000"/>
            </a:ln>
            <a:effectLst/>
          </p:spPr>
        </p:pic>
      </p:grpSp>
      <p:sp>
        <p:nvSpPr>
          <p:cNvPr id="624" name="变面积型"/>
          <p:cNvSpPr txBox="1">
            <a:spLocks noGrp="1"/>
          </p:cNvSpPr>
          <p:nvPr>
            <p:ph type="title"/>
          </p:nvPr>
        </p:nvSpPr>
        <p:spPr>
          <a:prstGeom prst="rect">
            <a:avLst/>
          </a:prstGeom>
        </p:spPr>
        <p:txBody>
          <a:bodyPr/>
          <a:lstStyle/>
          <a:p>
            <a:r>
              <a:t>变面积型</a:t>
            </a:r>
          </a:p>
        </p:txBody>
      </p:sp>
      <p:sp>
        <p:nvSpPr>
          <p:cNvPr id="625" name="变面积型电容传感器与变极距型相比，其灵敏度较低。因此，在实际应用中，也采用差动式结构，以提高灵敏度。"/>
          <p:cNvSpPr txBox="1"/>
          <p:nvPr/>
        </p:nvSpPr>
        <p:spPr>
          <a:xfrm>
            <a:off x="1879727" y="1582432"/>
            <a:ext cx="10047333" cy="1117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l">
              <a:spcBef>
                <a:spcPts val="3200"/>
              </a:spcBef>
            </a:pPr>
            <a:r>
              <a:t>变面积型电容传感器与变极距型相比，其灵敏度较低。因此，在实际应用中，也采用</a:t>
            </a:r>
            <a:r>
              <a:rPr>
                <a:solidFill>
                  <a:schemeClr val="accent5">
                    <a:hueOff val="-82419"/>
                    <a:satOff val="-9513"/>
                    <a:lumOff val="-16343"/>
                  </a:schemeClr>
                </a:solidFill>
              </a:rPr>
              <a:t>差动式结构</a:t>
            </a:r>
            <a:r>
              <a:t>，以提高灵敏度。</a:t>
            </a:r>
          </a:p>
        </p:txBody>
      </p:sp>
      <p:sp>
        <p:nvSpPr>
          <p:cNvPr id="626" name="角位移测量用的差动式典型结构"/>
          <p:cNvSpPr txBox="1"/>
          <p:nvPr/>
        </p:nvSpPr>
        <p:spPr>
          <a:xfrm>
            <a:off x="662228" y="2990917"/>
            <a:ext cx="5092701" cy="609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spcBef>
                <a:spcPts val="3200"/>
              </a:spcBef>
              <a:defRPr b="1"/>
            </a:lvl1pPr>
          </a:lstStyle>
          <a:p>
            <a:r>
              <a:t>角位移测量用的差动式典型结构</a:t>
            </a:r>
          </a:p>
        </p:txBody>
      </p:sp>
      <p:grpSp>
        <p:nvGrpSpPr>
          <p:cNvPr id="629" name="成组"/>
          <p:cNvGrpSpPr/>
          <p:nvPr/>
        </p:nvGrpSpPr>
        <p:grpSpPr>
          <a:xfrm>
            <a:off x="8275750" y="4173032"/>
            <a:ext cx="3861066" cy="3812780"/>
            <a:chOff x="0" y="0"/>
            <a:chExt cx="3861065" cy="3812778"/>
          </a:xfrm>
        </p:grpSpPr>
        <p:pic>
          <p:nvPicPr>
            <p:cNvPr id="627" name="CG4T7" descr="CG4T7"/>
            <p:cNvPicPr>
              <a:picLocks noChangeAspect="1"/>
            </p:cNvPicPr>
            <p:nvPr/>
          </p:nvPicPr>
          <p:blipFill>
            <a:blip r:embed="rId3">
              <a:extLst/>
            </a:blip>
            <a:srcRect r="56520" b="8930"/>
            <a:stretch>
              <a:fillRect/>
            </a:stretch>
          </p:blipFill>
          <p:spPr>
            <a:xfrm>
              <a:off x="0" y="0"/>
              <a:ext cx="3861066" cy="3260604"/>
            </a:xfrm>
            <a:prstGeom prst="rect">
              <a:avLst/>
            </a:prstGeom>
            <a:ln w="12700" cap="flat">
              <a:noFill/>
              <a:miter lim="400000"/>
            </a:ln>
            <a:effectLst/>
          </p:spPr>
        </p:pic>
        <p:sp>
          <p:nvSpPr>
            <p:cNvPr id="628" name="扇形平板结构；"/>
            <p:cNvSpPr txBox="1"/>
            <p:nvPr/>
          </p:nvSpPr>
          <p:spPr>
            <a:xfrm>
              <a:off x="226753" y="3222308"/>
              <a:ext cx="2934856" cy="59047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sz="2300">
                  <a:latin typeface="宋体"/>
                  <a:ea typeface="宋体"/>
                  <a:cs typeface="宋体"/>
                  <a:sym typeface="宋体"/>
                </a:defRPr>
              </a:lvl1pPr>
            </a:lstStyle>
            <a:p>
              <a:r>
                <a:t>扇形平板结构；</a:t>
              </a:r>
            </a:p>
          </p:txBody>
        </p:sp>
      </p:grpSp>
      <p:sp>
        <p:nvSpPr>
          <p:cNvPr id="2" name="灯片编号占位符 1"/>
          <p:cNvSpPr>
            <a:spLocks noGrp="1"/>
          </p:cNvSpPr>
          <p:nvPr>
            <p:ph type="sldNum" sz="quarter" idx="2"/>
          </p:nvPr>
        </p:nvSpPr>
        <p:spPr/>
        <p:txBody>
          <a:bodyPr/>
          <a:lstStyle/>
          <a:p>
            <a:fld id="{86CB4B4D-7CA3-9044-876B-883B54F8677D}" type="slidenum">
              <a:rPr lang="en-US" altLang="zh-CN" smtClean="0"/>
              <a:t>16</a:t>
            </a:fld>
            <a:endParaRPr lang="zh-CN" altLang="en-US"/>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1" nodeType="afterEffect">
                                  <p:stCondLst>
                                    <p:cond delay="0"/>
                                  </p:stCondLst>
                                  <p:iterate>
                                    <p:tmAbs val="0"/>
                                  </p:iterate>
                                  <p:childTnLst>
                                    <p:set>
                                      <p:cBhvr>
                                        <p:cTn id="6" fill="hold"/>
                                        <p:tgtEl>
                                          <p:spTgt spid="623"/>
                                        </p:tgtEl>
                                        <p:attrNameLst>
                                          <p:attrName>style.visibility</p:attrName>
                                        </p:attrNameLst>
                                      </p:cBhvr>
                                      <p:to>
                                        <p:strVal val="visible"/>
                                      </p:to>
                                    </p:set>
                                    <p:animEffect transition="in" filter="blinds(horizontal)">
                                      <p:cBhvr>
                                        <p:cTn id="7" dur="500"/>
                                        <p:tgtEl>
                                          <p:spTgt spid="6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3" grpId="1" animBg="1" advAuto="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33" name="成组"/>
          <p:cNvGrpSpPr/>
          <p:nvPr/>
        </p:nvGrpSpPr>
        <p:grpSpPr>
          <a:xfrm>
            <a:off x="1387980" y="2911363"/>
            <a:ext cx="4813583" cy="1481104"/>
            <a:chOff x="0" y="0"/>
            <a:chExt cx="4813582" cy="1481102"/>
          </a:xfrm>
        </p:grpSpPr>
        <p:sp>
          <p:nvSpPr>
            <p:cNvPr id="631" name="矩形"/>
            <p:cNvSpPr/>
            <p:nvPr/>
          </p:nvSpPr>
          <p:spPr>
            <a:xfrm>
              <a:off x="0" y="0"/>
              <a:ext cx="4813583" cy="1481103"/>
            </a:xfrm>
            <a:prstGeom prst="rect">
              <a:avLst/>
            </a:prstGeom>
            <a:solidFill>
              <a:srgbClr val="FFFF99"/>
            </a:solidFill>
            <a:ln w="12700" cap="flat">
              <a:noFill/>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Helvetica Neue Medium"/>
                </a:defRPr>
              </a:pPr>
              <a:endParaRPr/>
            </a:p>
          </p:txBody>
        </p:sp>
        <p:pic>
          <p:nvPicPr>
            <p:cNvPr id="632" name="image.pdf" descr="image.pdf"/>
            <p:cNvPicPr>
              <a:picLocks noChangeAspect="1"/>
            </p:cNvPicPr>
            <p:nvPr/>
          </p:nvPicPr>
          <p:blipFill>
            <a:blip r:embed="rId2">
              <a:extLst/>
            </a:blip>
            <a:stretch>
              <a:fillRect/>
            </a:stretch>
          </p:blipFill>
          <p:spPr>
            <a:xfrm>
              <a:off x="0" y="0"/>
              <a:ext cx="4813583" cy="1481103"/>
            </a:xfrm>
            <a:prstGeom prst="rect">
              <a:avLst/>
            </a:prstGeom>
            <a:ln w="12700" cap="flat">
              <a:noFill/>
              <a:miter lim="400000"/>
            </a:ln>
            <a:effectLst/>
          </p:spPr>
        </p:pic>
      </p:grpSp>
      <p:sp>
        <p:nvSpPr>
          <p:cNvPr id="634" name="上两式中  α——初始位置时一组极板相互覆盖有效面积所包的角度(或所对的圆心角)；δ0、εr同前。…"/>
          <p:cNvSpPr txBox="1"/>
          <p:nvPr/>
        </p:nvSpPr>
        <p:spPr>
          <a:xfrm>
            <a:off x="952743" y="5601220"/>
            <a:ext cx="11499561" cy="207309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l">
              <a:spcBef>
                <a:spcPts val="3200"/>
              </a:spcBef>
              <a:defRPr>
                <a:latin typeface="Times New Roman"/>
                <a:ea typeface="Times New Roman"/>
                <a:cs typeface="Times New Roman"/>
                <a:sym typeface="Times New Roman"/>
              </a:defRPr>
            </a:pPr>
            <a:r>
              <a:t>上两式中  </a:t>
            </a:r>
            <a:r>
              <a:rPr i="1"/>
              <a:t>α</a:t>
            </a:r>
            <a:r>
              <a:t>——初始位置时一组极板相互覆盖有效面积所包的角度(或所对的圆心角)；δ</a:t>
            </a:r>
            <a:r>
              <a:rPr baseline="-21428"/>
              <a:t>0</a:t>
            </a:r>
            <a:r>
              <a:t>、ε</a:t>
            </a:r>
            <a:r>
              <a:rPr baseline="-21428"/>
              <a:t>r</a:t>
            </a:r>
            <a:r>
              <a:t>同前。</a:t>
            </a:r>
            <a:endParaRPr sz="2400"/>
          </a:p>
          <a:p>
            <a:pPr algn="l">
              <a:spcBef>
                <a:spcPts val="3200"/>
              </a:spcBef>
              <a:defRPr>
                <a:latin typeface="Times New Roman"/>
                <a:ea typeface="Times New Roman"/>
                <a:cs typeface="Times New Roman"/>
                <a:sym typeface="Times New Roman"/>
              </a:defRPr>
            </a:pPr>
            <a:r>
              <a:rPr>
                <a:latin typeface="黑体"/>
                <a:ea typeface="黑体"/>
                <a:cs typeface="黑体"/>
                <a:sym typeface="黑体"/>
              </a:rPr>
              <a:t>当动极板</a:t>
            </a:r>
            <a:r>
              <a:t>C</a:t>
            </a:r>
            <a:r>
              <a:rPr>
                <a:latin typeface="黑体"/>
                <a:ea typeface="黑体"/>
                <a:cs typeface="黑体"/>
                <a:sym typeface="黑体"/>
              </a:rPr>
              <a:t>随角位移</a:t>
            </a:r>
            <a:r>
              <a:t>(Δα)</a:t>
            </a:r>
            <a:r>
              <a:rPr>
                <a:latin typeface="黑体"/>
                <a:ea typeface="黑体"/>
                <a:cs typeface="黑体"/>
                <a:sym typeface="黑体"/>
              </a:rPr>
              <a:t>输入而摆动时两组电容值一增一减，差动输出。</a:t>
            </a:r>
          </a:p>
        </p:txBody>
      </p:sp>
      <p:grpSp>
        <p:nvGrpSpPr>
          <p:cNvPr id="637" name="成组"/>
          <p:cNvGrpSpPr/>
          <p:nvPr/>
        </p:nvGrpSpPr>
        <p:grpSpPr>
          <a:xfrm>
            <a:off x="7826246" y="1461831"/>
            <a:ext cx="3774351" cy="3308053"/>
            <a:chOff x="0" y="0"/>
            <a:chExt cx="3774350" cy="3308052"/>
          </a:xfrm>
        </p:grpSpPr>
        <p:pic>
          <p:nvPicPr>
            <p:cNvPr id="635" name="CG4T7" descr="CG4T7"/>
            <p:cNvPicPr>
              <a:picLocks noChangeAspect="1"/>
            </p:cNvPicPr>
            <p:nvPr/>
          </p:nvPicPr>
          <p:blipFill>
            <a:blip r:embed="rId3">
              <a:extLst/>
            </a:blip>
            <a:srcRect l="50596" b="9690"/>
            <a:stretch>
              <a:fillRect/>
            </a:stretch>
          </p:blipFill>
          <p:spPr>
            <a:xfrm>
              <a:off x="0" y="0"/>
              <a:ext cx="3774351" cy="2781792"/>
            </a:xfrm>
            <a:prstGeom prst="rect">
              <a:avLst/>
            </a:prstGeom>
            <a:ln w="12700" cap="flat">
              <a:noFill/>
              <a:miter lim="400000"/>
            </a:ln>
            <a:effectLst/>
          </p:spPr>
        </p:pic>
        <p:sp>
          <p:nvSpPr>
            <p:cNvPr id="636" name="柱面板结构"/>
            <p:cNvSpPr txBox="1"/>
            <p:nvPr/>
          </p:nvSpPr>
          <p:spPr>
            <a:xfrm>
              <a:off x="323593" y="2800052"/>
              <a:ext cx="2421371" cy="5080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defRPr sz="2300">
                  <a:latin typeface="宋体"/>
                  <a:ea typeface="宋体"/>
                  <a:cs typeface="宋体"/>
                  <a:sym typeface="宋体"/>
                </a:defRPr>
              </a:lvl1pPr>
            </a:lstStyle>
            <a:p>
              <a:r>
                <a:t>柱面板结构</a:t>
              </a:r>
            </a:p>
          </p:txBody>
        </p:sp>
      </p:grpSp>
      <p:sp>
        <p:nvSpPr>
          <p:cNvPr id="638" name="变面积型"/>
          <p:cNvSpPr txBox="1">
            <a:spLocks noGrp="1"/>
          </p:cNvSpPr>
          <p:nvPr>
            <p:ph type="title"/>
          </p:nvPr>
        </p:nvSpPr>
        <p:spPr>
          <a:prstGeom prst="rect">
            <a:avLst/>
          </a:prstGeom>
        </p:spPr>
        <p:txBody>
          <a:bodyPr/>
          <a:lstStyle/>
          <a:p>
            <a:r>
              <a:t>变面积型</a:t>
            </a:r>
          </a:p>
        </p:txBody>
      </p:sp>
      <p:sp>
        <p:nvSpPr>
          <p:cNvPr id="639" name="角位移测量用的差动式典型结构"/>
          <p:cNvSpPr txBox="1"/>
          <p:nvPr/>
        </p:nvSpPr>
        <p:spPr>
          <a:xfrm>
            <a:off x="1248421" y="1805790"/>
            <a:ext cx="5092701" cy="609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spcBef>
                <a:spcPts val="3200"/>
              </a:spcBef>
              <a:defRPr b="1"/>
            </a:lvl1pPr>
          </a:lstStyle>
          <a:p>
            <a:r>
              <a:t>角位移测量用的差动式典型结构</a:t>
            </a:r>
          </a:p>
        </p:txBody>
      </p:sp>
      <p:sp>
        <p:nvSpPr>
          <p:cNvPr id="2" name="灯片编号占位符 1"/>
          <p:cNvSpPr>
            <a:spLocks noGrp="1"/>
          </p:cNvSpPr>
          <p:nvPr>
            <p:ph type="sldNum" sz="quarter" idx="2"/>
          </p:nvPr>
        </p:nvSpPr>
        <p:spPr/>
        <p:txBody>
          <a:bodyPr/>
          <a:lstStyle/>
          <a:p>
            <a:fld id="{86CB4B4D-7CA3-9044-876B-883B54F8677D}" type="slidenum">
              <a:rPr lang="en-US" altLang="zh-CN" smtClean="0"/>
              <a:t>17</a:t>
            </a:fld>
            <a:endParaRPr lang="zh-CN" altLang="en-US"/>
          </a:p>
        </p:txBody>
      </p:sp>
    </p:spTree>
  </p:cSld>
  <p:clrMapOvr>
    <a:masterClrMapping/>
  </p:clrMapOvr>
  <p:transition spd="med"/>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1" name="变介质型"/>
          <p:cNvSpPr txBox="1">
            <a:spLocks noGrp="1"/>
          </p:cNvSpPr>
          <p:nvPr>
            <p:ph type="title"/>
          </p:nvPr>
        </p:nvSpPr>
        <p:spPr>
          <a:prstGeom prst="rect">
            <a:avLst/>
          </a:prstGeom>
        </p:spPr>
        <p:txBody>
          <a:bodyPr/>
          <a:lstStyle/>
          <a:p>
            <a:r>
              <a:t>变介质型</a:t>
            </a:r>
          </a:p>
        </p:txBody>
      </p:sp>
      <p:sp>
        <p:nvSpPr>
          <p:cNvPr id="642" name="两平行极板固定不动，极距为δ0，相对介电常数为εr2的电介质以不同深度插入电容器中，从而改变两种介质的极板覆盖面积。传感器的总电容量C为两个电容C1和C2的并联结果。"/>
          <p:cNvSpPr txBox="1"/>
          <p:nvPr/>
        </p:nvSpPr>
        <p:spPr>
          <a:xfrm>
            <a:off x="685041" y="1910719"/>
            <a:ext cx="12015452" cy="179628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l">
              <a:defRPr>
                <a:latin typeface="Songti SC Regular"/>
                <a:ea typeface="Songti SC Regular"/>
                <a:cs typeface="Songti SC Regular"/>
                <a:sym typeface="Songti SC Regular"/>
              </a:defRPr>
            </a:pPr>
            <a:r>
              <a:t>两平行极板固定不动，极距为δ</a:t>
            </a:r>
            <a:r>
              <a:rPr baseline="-30000"/>
              <a:t>0</a:t>
            </a:r>
            <a:r>
              <a:t>，相对介电常数为ε</a:t>
            </a:r>
            <a:r>
              <a:rPr baseline="-30000"/>
              <a:t>r2</a:t>
            </a:r>
            <a:r>
              <a:t>的电介质以不同深度插入电容器中，从而改变两种介质的极板覆盖面积。传感器的总电容量C为两个电容C</a:t>
            </a:r>
            <a:r>
              <a:rPr baseline="-30000"/>
              <a:t>1</a:t>
            </a:r>
            <a:r>
              <a:t>和C</a:t>
            </a:r>
            <a:r>
              <a:rPr baseline="-30000"/>
              <a:t>2</a:t>
            </a:r>
            <a:r>
              <a:t>的并联结果。</a:t>
            </a:r>
          </a:p>
        </p:txBody>
      </p:sp>
      <p:sp>
        <p:nvSpPr>
          <p:cNvPr id="643" name="原理及常见结构"/>
          <p:cNvSpPr txBox="1"/>
          <p:nvPr/>
        </p:nvSpPr>
        <p:spPr>
          <a:xfrm>
            <a:off x="4925982" y="1148158"/>
            <a:ext cx="2781301" cy="635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000" b="1"/>
            </a:lvl1pPr>
          </a:lstStyle>
          <a:p>
            <a:r>
              <a:t>原理及常见结构</a:t>
            </a:r>
          </a:p>
        </p:txBody>
      </p:sp>
      <p:grpSp>
        <p:nvGrpSpPr>
          <p:cNvPr id="646" name="成组"/>
          <p:cNvGrpSpPr/>
          <p:nvPr/>
        </p:nvGrpSpPr>
        <p:grpSpPr>
          <a:xfrm>
            <a:off x="7419058" y="3225620"/>
            <a:ext cx="5112285" cy="2662712"/>
            <a:chOff x="0" y="0"/>
            <a:chExt cx="5112284" cy="2662711"/>
          </a:xfrm>
        </p:grpSpPr>
        <p:pic>
          <p:nvPicPr>
            <p:cNvPr id="644" name="Cg4t8" descr="Cg4t8"/>
            <p:cNvPicPr>
              <a:picLocks noChangeAspect="1"/>
            </p:cNvPicPr>
            <p:nvPr/>
          </p:nvPicPr>
          <p:blipFill>
            <a:blip r:embed="rId3">
              <a:extLst/>
            </a:blip>
            <a:srcRect t="33009" r="50881" b="7801"/>
            <a:stretch>
              <a:fillRect/>
            </a:stretch>
          </p:blipFill>
          <p:spPr>
            <a:xfrm>
              <a:off x="0" y="0"/>
              <a:ext cx="5112285" cy="2482463"/>
            </a:xfrm>
            <a:prstGeom prst="rect">
              <a:avLst/>
            </a:prstGeom>
            <a:ln w="12700" cap="flat">
              <a:noFill/>
              <a:miter lim="400000"/>
            </a:ln>
            <a:effectLst/>
          </p:spPr>
        </p:pic>
        <p:sp>
          <p:nvSpPr>
            <p:cNvPr id="645" name="电介质插入式"/>
            <p:cNvSpPr txBox="1"/>
            <p:nvPr/>
          </p:nvSpPr>
          <p:spPr>
            <a:xfrm>
              <a:off x="1209043" y="2199681"/>
              <a:ext cx="2488316" cy="46303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indent="474133">
                <a:defRPr sz="2400">
                  <a:latin typeface="宋体"/>
                  <a:ea typeface="宋体"/>
                  <a:cs typeface="宋体"/>
                  <a:sym typeface="宋体"/>
                </a:defRPr>
              </a:lvl1pPr>
            </a:lstStyle>
            <a:p>
              <a:r>
                <a:t>电介质插入式     </a:t>
              </a:r>
            </a:p>
          </p:txBody>
        </p:sp>
      </p:grpSp>
      <p:sp>
        <p:nvSpPr>
          <p:cNvPr id="647" name="若介质1为空气(εr1＝1)，当l＝0时传感器的初始电容"/>
          <p:cNvSpPr txBox="1"/>
          <p:nvPr/>
        </p:nvSpPr>
        <p:spPr>
          <a:xfrm>
            <a:off x="728181" y="3718319"/>
            <a:ext cx="5597933" cy="114358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l">
              <a:defRPr>
                <a:latin typeface="Times New Roman"/>
                <a:ea typeface="Times New Roman"/>
                <a:cs typeface="Times New Roman"/>
                <a:sym typeface="Times New Roman"/>
              </a:defRPr>
            </a:pPr>
            <a:r>
              <a:t>若介质1为空气(ε</a:t>
            </a:r>
            <a:r>
              <a:rPr baseline="-21428"/>
              <a:t>r1</a:t>
            </a:r>
            <a:r>
              <a:t>＝1)，当</a:t>
            </a:r>
            <a:r>
              <a:rPr i="1"/>
              <a:t>l＝0</a:t>
            </a:r>
            <a:r>
              <a:t>时传感器的初始电容 </a:t>
            </a:r>
          </a:p>
        </p:txBody>
      </p:sp>
      <mc:AlternateContent xmlns:mc="http://schemas.openxmlformats.org/markup-compatibility/2006" xmlns:a14="http://schemas.microsoft.com/office/drawing/2010/main">
        <mc:Choice Requires="a14">
          <p:sp>
            <p:nvSpPr>
              <p:cNvPr id="648" name="方程"/>
              <p:cNvSpPr txBox="1"/>
              <p:nvPr/>
            </p:nvSpPr>
            <p:spPr>
              <a:xfrm>
                <a:off x="1652218" y="5006087"/>
                <a:ext cx="2696400" cy="456696"/>
              </a:xfrm>
              <a:prstGeom prst="rect">
                <a:avLst/>
              </a:prstGeom>
              <a:ln w="12700">
                <a:miter lim="400000"/>
              </a:ln>
            </p:spPr>
            <p:txBody>
              <a:bodyPr wrap="none" lIns="0" tIns="0" rIns="0" bIns="0">
                <a:spAutoFit/>
              </a:bodyPr>
              <a:lstStyle/>
              <a:p>
                <a:pPr algn="l" defTabSz="914400" latinLnBrk="1">
                  <a:defRPr sz="1800"/>
                </a:pPr>
                <a14:m>
                  <m:oMathPara xmlns:m="http://schemas.openxmlformats.org/officeDocument/2006/math">
                    <m:oMathParaPr>
                      <m:jc m:val="centerGroup"/>
                    </m:oMathParaPr>
                    <m:oMath xmlns:m="http://schemas.openxmlformats.org/officeDocument/2006/math">
                      <m:sSub>
                        <m:sSubPr>
                          <m:ctrlPr>
                            <a:rPr sz="3300" i="1">
                              <a:solidFill>
                                <a:srgbClr val="000000"/>
                              </a:solidFill>
                              <a:latin typeface="Cambria Math" panose="02040503050406030204" pitchFamily="18" charset="0"/>
                            </a:rPr>
                          </m:ctrlPr>
                        </m:sSubPr>
                        <m:e>
                          <m:r>
                            <a:rPr sz="3300" i="1">
                              <a:solidFill>
                                <a:srgbClr val="000000"/>
                              </a:solidFill>
                              <a:latin typeface="Cambria Math" panose="02040503050406030204" pitchFamily="18" charset="0"/>
                            </a:rPr>
                            <m:t>𝐶</m:t>
                          </m:r>
                        </m:e>
                        <m:sub>
                          <m:r>
                            <a:rPr sz="3300" i="1">
                              <a:solidFill>
                                <a:srgbClr val="000000"/>
                              </a:solidFill>
                              <a:latin typeface="Cambria Math" panose="02040503050406030204" pitchFamily="18" charset="0"/>
                            </a:rPr>
                            <m:t>0</m:t>
                          </m:r>
                        </m:sub>
                      </m:sSub>
                      <m:r>
                        <a:rPr sz="3300" i="1">
                          <a:solidFill>
                            <a:srgbClr val="000000"/>
                          </a:solidFill>
                          <a:latin typeface="Cambria Math" panose="02040503050406030204" pitchFamily="18" charset="0"/>
                        </a:rPr>
                        <m:t>=</m:t>
                      </m:r>
                      <m:sSub>
                        <m:sSubPr>
                          <m:ctrlPr>
                            <a:rPr sz="3300" i="1">
                              <a:solidFill>
                                <a:srgbClr val="000000"/>
                              </a:solidFill>
                              <a:latin typeface="Cambria Math" panose="02040503050406030204" pitchFamily="18" charset="0"/>
                            </a:rPr>
                          </m:ctrlPr>
                        </m:sSubPr>
                        <m:e>
                          <m:r>
                            <a:rPr sz="3300" i="1">
                              <a:solidFill>
                                <a:srgbClr val="000000"/>
                              </a:solidFill>
                              <a:latin typeface="Cambria Math" panose="02040503050406030204" pitchFamily="18" charset="0"/>
                            </a:rPr>
                            <m:t>𝜖</m:t>
                          </m:r>
                        </m:e>
                        <m:sub>
                          <m:r>
                            <a:rPr sz="3300" i="1">
                              <a:solidFill>
                                <a:srgbClr val="000000"/>
                              </a:solidFill>
                              <a:latin typeface="Cambria Math" panose="02040503050406030204" pitchFamily="18" charset="0"/>
                            </a:rPr>
                            <m:t>0</m:t>
                          </m:r>
                        </m:sub>
                      </m:sSub>
                      <m:sSub>
                        <m:sSubPr>
                          <m:ctrlPr>
                            <a:rPr sz="3300" i="1">
                              <a:solidFill>
                                <a:srgbClr val="000000"/>
                              </a:solidFill>
                              <a:latin typeface="Cambria Math" panose="02040503050406030204" pitchFamily="18" charset="0"/>
                            </a:rPr>
                          </m:ctrlPr>
                        </m:sSubPr>
                        <m:e>
                          <m:r>
                            <a:rPr sz="3300" i="1">
                              <a:solidFill>
                                <a:srgbClr val="000000"/>
                              </a:solidFill>
                              <a:latin typeface="Cambria Math" panose="02040503050406030204" pitchFamily="18" charset="0"/>
                            </a:rPr>
                            <m:t>𝜖</m:t>
                          </m:r>
                        </m:e>
                        <m:sub>
                          <m:sSub>
                            <m:sSubPr>
                              <m:ctrlPr>
                                <a:rPr sz="3300" i="1">
                                  <a:solidFill>
                                    <a:srgbClr val="000000"/>
                                  </a:solidFill>
                                  <a:latin typeface="Cambria Math" panose="02040503050406030204" pitchFamily="18" charset="0"/>
                                </a:rPr>
                              </m:ctrlPr>
                            </m:sSubPr>
                            <m:e>
                              <m:r>
                                <a:rPr sz="3300" i="1">
                                  <a:solidFill>
                                    <a:srgbClr val="000000"/>
                                  </a:solidFill>
                                  <a:latin typeface="Cambria Math" panose="02040503050406030204" pitchFamily="18" charset="0"/>
                                </a:rPr>
                                <m:t>𝑟</m:t>
                              </m:r>
                            </m:e>
                            <m:sub>
                              <m:r>
                                <a:rPr sz="3300" i="1">
                                  <a:solidFill>
                                    <a:srgbClr val="000000"/>
                                  </a:solidFill>
                                  <a:latin typeface="Cambria Math" panose="02040503050406030204" pitchFamily="18" charset="0"/>
                                </a:rPr>
                                <m:t>1</m:t>
                              </m:r>
                            </m:sub>
                          </m:sSub>
                        </m:sub>
                      </m:sSub>
                      <m:sSub>
                        <m:sSubPr>
                          <m:ctrlPr>
                            <a:rPr sz="3300" i="1">
                              <a:solidFill>
                                <a:srgbClr val="000000"/>
                              </a:solidFill>
                              <a:latin typeface="Cambria Math" panose="02040503050406030204" pitchFamily="18" charset="0"/>
                            </a:rPr>
                          </m:ctrlPr>
                        </m:sSubPr>
                        <m:e>
                          <m:r>
                            <a:rPr sz="3300" i="1">
                              <a:solidFill>
                                <a:srgbClr val="000000"/>
                              </a:solidFill>
                              <a:latin typeface="Cambria Math" panose="02040503050406030204" pitchFamily="18" charset="0"/>
                            </a:rPr>
                            <m:t>𝑙</m:t>
                          </m:r>
                        </m:e>
                        <m:sub>
                          <m:r>
                            <a:rPr sz="3300" i="1">
                              <a:solidFill>
                                <a:srgbClr val="000000"/>
                              </a:solidFill>
                              <a:latin typeface="Cambria Math" panose="02040503050406030204" pitchFamily="18" charset="0"/>
                            </a:rPr>
                            <m:t>0</m:t>
                          </m:r>
                        </m:sub>
                      </m:sSub>
                      <m:sSub>
                        <m:sSubPr>
                          <m:ctrlPr>
                            <a:rPr sz="3300" i="1">
                              <a:solidFill>
                                <a:srgbClr val="000000"/>
                              </a:solidFill>
                              <a:latin typeface="Cambria Math" panose="02040503050406030204" pitchFamily="18" charset="0"/>
                            </a:rPr>
                          </m:ctrlPr>
                        </m:sSubPr>
                        <m:e>
                          <m:r>
                            <a:rPr sz="3300" i="1">
                              <a:solidFill>
                                <a:srgbClr val="000000"/>
                              </a:solidFill>
                              <a:latin typeface="Cambria Math" panose="02040503050406030204" pitchFamily="18" charset="0"/>
                            </a:rPr>
                            <m:t>𝑏</m:t>
                          </m:r>
                        </m:e>
                        <m:sub>
                          <m:r>
                            <a:rPr sz="3300" i="1">
                              <a:solidFill>
                                <a:srgbClr val="000000"/>
                              </a:solidFill>
                              <a:latin typeface="Cambria Math" panose="02040503050406030204" pitchFamily="18" charset="0"/>
                            </a:rPr>
                            <m:t>0</m:t>
                          </m:r>
                        </m:sub>
                      </m:sSub>
                      <m:r>
                        <a:rPr sz="3300" i="1">
                          <a:solidFill>
                            <a:srgbClr val="000000"/>
                          </a:solidFill>
                          <a:latin typeface="Cambria Math" panose="02040503050406030204" pitchFamily="18" charset="0"/>
                        </a:rPr>
                        <m:t>/</m:t>
                      </m:r>
                      <m:sSub>
                        <m:sSubPr>
                          <m:ctrlPr>
                            <a:rPr sz="3300" i="1">
                              <a:solidFill>
                                <a:srgbClr val="000000"/>
                              </a:solidFill>
                              <a:latin typeface="Cambria Math" panose="02040503050406030204" pitchFamily="18" charset="0"/>
                            </a:rPr>
                          </m:ctrlPr>
                        </m:sSubPr>
                        <m:e>
                          <m:r>
                            <a:rPr sz="3300" i="1">
                              <a:solidFill>
                                <a:srgbClr val="000000"/>
                              </a:solidFill>
                              <a:latin typeface="Cambria Math" panose="02040503050406030204" pitchFamily="18" charset="0"/>
                            </a:rPr>
                            <m:t>𝛿</m:t>
                          </m:r>
                        </m:e>
                        <m:sub>
                          <m:r>
                            <a:rPr sz="3300" i="1">
                              <a:solidFill>
                                <a:srgbClr val="000000"/>
                              </a:solidFill>
                              <a:latin typeface="Cambria Math" panose="02040503050406030204" pitchFamily="18" charset="0"/>
                            </a:rPr>
                            <m:t>0</m:t>
                          </m:r>
                        </m:sub>
                      </m:sSub>
                    </m:oMath>
                  </m:oMathPara>
                </a14:m>
                <a:endParaRPr sz="3300"/>
              </a:p>
            </p:txBody>
          </p:sp>
        </mc:Choice>
        <mc:Fallback xmlns="">
          <p:sp>
            <p:nvSpPr>
              <p:cNvPr id="648" name="方程"/>
              <p:cNvSpPr txBox="1">
                <a:spLocks noRot="1" noChangeAspect="1" noMove="1" noResize="1" noEditPoints="1" noAdjustHandles="1" noChangeArrowheads="1" noChangeShapeType="1" noTextEdit="1"/>
              </p:cNvSpPr>
              <p:nvPr/>
            </p:nvSpPr>
            <p:spPr>
              <a:xfrm>
                <a:off x="1652218" y="5006087"/>
                <a:ext cx="2696400" cy="456696"/>
              </a:xfrm>
              <a:prstGeom prst="rect">
                <a:avLst/>
              </a:prstGeom>
              <a:blipFill>
                <a:blip r:embed="rId4"/>
                <a:stretch>
                  <a:fillRect r="-18100" b="-21333"/>
                </a:stretch>
              </a:blipFill>
              <a:ln w="12700">
                <a:miter lim="400000"/>
              </a:ln>
            </p:spPr>
            <p:txBody>
              <a:bodyPr/>
              <a:lstStyle/>
              <a:p>
                <a:r>
                  <a:rPr lang="zh-CN" altLang="en-US">
                    <a:noFill/>
                  </a:rPr>
                  <a:t> </a:t>
                </a:r>
              </a:p>
            </p:txBody>
          </p:sp>
        </mc:Fallback>
      </mc:AlternateContent>
      <p:sp>
        <p:nvSpPr>
          <p:cNvPr id="649" name="当介质2进入极间l后电容为："/>
          <p:cNvSpPr txBox="1"/>
          <p:nvPr/>
        </p:nvSpPr>
        <p:spPr>
          <a:xfrm>
            <a:off x="761922" y="5543383"/>
            <a:ext cx="4647074" cy="609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defRPr>
                <a:latin typeface="Songti SC Regular"/>
                <a:ea typeface="Songti SC Regular"/>
                <a:cs typeface="Songti SC Regular"/>
                <a:sym typeface="Songti SC Regular"/>
              </a:defRPr>
            </a:pPr>
            <a:r>
              <a:t>当介质2进入极间</a:t>
            </a:r>
            <a:r>
              <a:rPr i="1">
                <a:latin typeface="Times New Roman"/>
                <a:ea typeface="Times New Roman"/>
                <a:cs typeface="Times New Roman"/>
                <a:sym typeface="Times New Roman"/>
              </a:rPr>
              <a:t>l</a:t>
            </a:r>
            <a:r>
              <a:t>后电容为：</a:t>
            </a:r>
          </a:p>
        </p:txBody>
      </p:sp>
      <mc:AlternateContent xmlns:mc="http://schemas.openxmlformats.org/markup-compatibility/2006" xmlns:a14="http://schemas.microsoft.com/office/drawing/2010/main">
        <mc:Choice Requires="a14">
          <p:sp>
            <p:nvSpPr>
              <p:cNvPr id="650" name="方程"/>
              <p:cNvSpPr txBox="1"/>
              <p:nvPr/>
            </p:nvSpPr>
            <p:spPr>
              <a:xfrm>
                <a:off x="1237140" y="6233585"/>
                <a:ext cx="4345613" cy="1071788"/>
              </a:xfrm>
              <a:prstGeom prst="rect">
                <a:avLst/>
              </a:prstGeom>
              <a:ln w="12700">
                <a:miter lim="400000"/>
              </a:ln>
            </p:spPr>
            <p:txBody>
              <a:bodyPr wrap="none" lIns="0" tIns="0" rIns="0" bIns="0">
                <a:spAutoFit/>
              </a:bodyPr>
              <a:lstStyle/>
              <a:p>
                <a:pPr algn="l" defTabSz="914400" latinLnBrk="1">
                  <a:defRPr sz="1800"/>
                </a:pPr>
                <a14:m>
                  <m:oMathPara xmlns:m="http://schemas.openxmlformats.org/officeDocument/2006/math">
                    <m:oMathParaPr>
                      <m:jc m:val="centerGroup"/>
                    </m:oMathParaPr>
                    <m:oMath xmlns:m="http://schemas.openxmlformats.org/officeDocument/2006/math">
                      <m:r>
                        <a:rPr sz="3300" i="1">
                          <a:solidFill>
                            <a:srgbClr val="000000"/>
                          </a:solidFill>
                          <a:latin typeface="Cambria Math" panose="02040503050406030204" pitchFamily="18" charset="0"/>
                        </a:rPr>
                        <m:t>𝐶</m:t>
                      </m:r>
                      <m:r>
                        <a:rPr sz="3300" i="1">
                          <a:solidFill>
                            <a:srgbClr val="000000"/>
                          </a:solidFill>
                          <a:latin typeface="Cambria Math" panose="02040503050406030204" pitchFamily="18" charset="0"/>
                        </a:rPr>
                        <m:t>=</m:t>
                      </m:r>
                      <m:f>
                        <m:fPr>
                          <m:ctrlPr>
                            <a:rPr sz="3300" i="1">
                              <a:solidFill>
                                <a:srgbClr val="000000"/>
                              </a:solidFill>
                              <a:latin typeface="Cambria Math" panose="02040503050406030204" pitchFamily="18" charset="0"/>
                            </a:rPr>
                          </m:ctrlPr>
                        </m:fPr>
                        <m:num>
                          <m:sSub>
                            <m:sSubPr>
                              <m:ctrlPr>
                                <a:rPr sz="3300" i="1">
                                  <a:solidFill>
                                    <a:srgbClr val="000000"/>
                                  </a:solidFill>
                                  <a:latin typeface="Cambria Math" panose="02040503050406030204" pitchFamily="18" charset="0"/>
                                </a:rPr>
                              </m:ctrlPr>
                            </m:sSubPr>
                            <m:e>
                              <m:r>
                                <a:rPr sz="3300" i="1">
                                  <a:solidFill>
                                    <a:srgbClr val="000000"/>
                                  </a:solidFill>
                                  <a:latin typeface="Cambria Math" panose="02040503050406030204" pitchFamily="18" charset="0"/>
                                </a:rPr>
                                <m:t>𝜖</m:t>
                              </m:r>
                            </m:e>
                            <m:sub>
                              <m:sSub>
                                <m:sSubPr>
                                  <m:ctrlPr>
                                    <a:rPr sz="3300" i="1">
                                      <a:solidFill>
                                        <a:srgbClr val="000000"/>
                                      </a:solidFill>
                                      <a:latin typeface="Cambria Math" panose="02040503050406030204" pitchFamily="18" charset="0"/>
                                    </a:rPr>
                                  </m:ctrlPr>
                                </m:sSubPr>
                                <m:e>
                                  <m:r>
                                    <a:rPr sz="3300" i="1">
                                      <a:solidFill>
                                        <a:srgbClr val="000000"/>
                                      </a:solidFill>
                                      <a:latin typeface="Cambria Math" panose="02040503050406030204" pitchFamily="18" charset="0"/>
                                    </a:rPr>
                                    <m:t>𝑟</m:t>
                                  </m:r>
                                </m:e>
                                <m:sub>
                                  <m:r>
                                    <a:rPr sz="3300" i="1">
                                      <a:solidFill>
                                        <a:srgbClr val="000000"/>
                                      </a:solidFill>
                                      <a:latin typeface="Cambria Math" panose="02040503050406030204" pitchFamily="18" charset="0"/>
                                    </a:rPr>
                                    <m:t>1</m:t>
                                  </m:r>
                                </m:sub>
                              </m:sSub>
                            </m:sub>
                          </m:sSub>
                          <m:sSub>
                            <m:sSubPr>
                              <m:ctrlPr>
                                <a:rPr sz="3300" i="1">
                                  <a:solidFill>
                                    <a:srgbClr val="000000"/>
                                  </a:solidFill>
                                  <a:latin typeface="Cambria Math" panose="02040503050406030204" pitchFamily="18" charset="0"/>
                                </a:rPr>
                              </m:ctrlPr>
                            </m:sSubPr>
                            <m:e>
                              <m:r>
                                <a:rPr sz="3300" i="1">
                                  <a:solidFill>
                                    <a:srgbClr val="000000"/>
                                  </a:solidFill>
                                  <a:latin typeface="Cambria Math" panose="02040503050406030204" pitchFamily="18" charset="0"/>
                                </a:rPr>
                                <m:t>𝑏</m:t>
                              </m:r>
                            </m:e>
                            <m:sub>
                              <m:r>
                                <a:rPr sz="3300" i="1">
                                  <a:solidFill>
                                    <a:srgbClr val="000000"/>
                                  </a:solidFill>
                                  <a:latin typeface="Cambria Math" panose="02040503050406030204" pitchFamily="18" charset="0"/>
                                </a:rPr>
                                <m:t>0</m:t>
                              </m:r>
                            </m:sub>
                          </m:sSub>
                        </m:num>
                        <m:den>
                          <m:sSub>
                            <m:sSubPr>
                              <m:ctrlPr>
                                <a:rPr sz="3300" i="1">
                                  <a:solidFill>
                                    <a:srgbClr val="000000"/>
                                  </a:solidFill>
                                  <a:latin typeface="Cambria Math" panose="02040503050406030204" pitchFamily="18" charset="0"/>
                                </a:rPr>
                              </m:ctrlPr>
                            </m:sSubPr>
                            <m:e>
                              <m:r>
                                <a:rPr sz="3300" i="1">
                                  <a:solidFill>
                                    <a:srgbClr val="000000"/>
                                  </a:solidFill>
                                  <a:latin typeface="Cambria Math" panose="02040503050406030204" pitchFamily="18" charset="0"/>
                                </a:rPr>
                                <m:t>𝛿</m:t>
                              </m:r>
                            </m:e>
                            <m:sub>
                              <m:r>
                                <a:rPr sz="3300" i="1">
                                  <a:solidFill>
                                    <a:srgbClr val="000000"/>
                                  </a:solidFill>
                                  <a:latin typeface="Cambria Math" panose="02040503050406030204" pitchFamily="18" charset="0"/>
                                </a:rPr>
                                <m:t>0</m:t>
                              </m:r>
                            </m:sub>
                          </m:sSub>
                        </m:den>
                      </m:f>
                      <m:r>
                        <a:rPr sz="3300" i="1">
                          <a:solidFill>
                            <a:srgbClr val="000000"/>
                          </a:solidFill>
                          <a:latin typeface="Cambria Math" panose="02040503050406030204" pitchFamily="18" charset="0"/>
                        </a:rPr>
                        <m:t>[</m:t>
                      </m:r>
                      <m:sSub>
                        <m:sSubPr>
                          <m:ctrlPr>
                            <a:rPr sz="3300" i="1">
                              <a:solidFill>
                                <a:srgbClr val="000000"/>
                              </a:solidFill>
                              <a:latin typeface="Cambria Math" panose="02040503050406030204" pitchFamily="18" charset="0"/>
                            </a:rPr>
                          </m:ctrlPr>
                        </m:sSubPr>
                        <m:e>
                          <m:r>
                            <a:rPr sz="3300" i="1">
                              <a:solidFill>
                                <a:srgbClr val="000000"/>
                              </a:solidFill>
                              <a:latin typeface="Cambria Math" panose="02040503050406030204" pitchFamily="18" charset="0"/>
                            </a:rPr>
                            <m:t>𝜖</m:t>
                          </m:r>
                        </m:e>
                        <m:sub>
                          <m:sSub>
                            <m:sSubPr>
                              <m:ctrlPr>
                                <a:rPr sz="3300" i="1">
                                  <a:solidFill>
                                    <a:srgbClr val="000000"/>
                                  </a:solidFill>
                                  <a:latin typeface="Cambria Math" panose="02040503050406030204" pitchFamily="18" charset="0"/>
                                </a:rPr>
                              </m:ctrlPr>
                            </m:sSubPr>
                            <m:e>
                              <m:r>
                                <a:rPr sz="3300" i="1">
                                  <a:solidFill>
                                    <a:srgbClr val="000000"/>
                                  </a:solidFill>
                                  <a:latin typeface="Cambria Math" panose="02040503050406030204" pitchFamily="18" charset="0"/>
                                </a:rPr>
                                <m:t>𝑟</m:t>
                              </m:r>
                            </m:e>
                            <m:sub>
                              <m:r>
                                <a:rPr sz="3300" i="1">
                                  <a:solidFill>
                                    <a:srgbClr val="000000"/>
                                  </a:solidFill>
                                  <a:latin typeface="Cambria Math" panose="02040503050406030204" pitchFamily="18" charset="0"/>
                                </a:rPr>
                                <m:t>1</m:t>
                              </m:r>
                            </m:sub>
                          </m:sSub>
                        </m:sub>
                      </m:sSub>
                      <m:r>
                        <a:rPr sz="3300" i="1">
                          <a:solidFill>
                            <a:srgbClr val="000000"/>
                          </a:solidFill>
                          <a:latin typeface="Cambria Math" panose="02040503050406030204" pitchFamily="18" charset="0"/>
                        </a:rPr>
                        <m:t>(</m:t>
                      </m:r>
                      <m:sSub>
                        <m:sSubPr>
                          <m:ctrlPr>
                            <a:rPr sz="3300" i="1">
                              <a:solidFill>
                                <a:srgbClr val="000000"/>
                              </a:solidFill>
                              <a:latin typeface="Cambria Math" panose="02040503050406030204" pitchFamily="18" charset="0"/>
                            </a:rPr>
                          </m:ctrlPr>
                        </m:sSubPr>
                        <m:e>
                          <m:r>
                            <a:rPr sz="3300" i="1">
                              <a:solidFill>
                                <a:srgbClr val="000000"/>
                              </a:solidFill>
                              <a:latin typeface="Cambria Math" panose="02040503050406030204" pitchFamily="18" charset="0"/>
                            </a:rPr>
                            <m:t>𝑙</m:t>
                          </m:r>
                        </m:e>
                        <m:sub>
                          <m:r>
                            <a:rPr sz="3300" i="1">
                              <a:solidFill>
                                <a:srgbClr val="000000"/>
                              </a:solidFill>
                              <a:latin typeface="Cambria Math" panose="02040503050406030204" pitchFamily="18" charset="0"/>
                            </a:rPr>
                            <m:t>0</m:t>
                          </m:r>
                        </m:sub>
                      </m:sSub>
                      <m:r>
                        <a:rPr sz="3300" i="1">
                          <a:solidFill>
                            <a:srgbClr val="000000"/>
                          </a:solidFill>
                          <a:latin typeface="Cambria Math" panose="02040503050406030204" pitchFamily="18" charset="0"/>
                        </a:rPr>
                        <m:t>−</m:t>
                      </m:r>
                      <m:r>
                        <a:rPr sz="3300" i="1">
                          <a:solidFill>
                            <a:srgbClr val="000000"/>
                          </a:solidFill>
                          <a:latin typeface="Cambria Math" panose="02040503050406030204" pitchFamily="18" charset="0"/>
                        </a:rPr>
                        <m:t>𝑙</m:t>
                      </m:r>
                      <m:r>
                        <a:rPr sz="3300" i="1">
                          <a:solidFill>
                            <a:srgbClr val="000000"/>
                          </a:solidFill>
                          <a:latin typeface="Cambria Math" panose="02040503050406030204" pitchFamily="18" charset="0"/>
                        </a:rPr>
                        <m:t>)+</m:t>
                      </m:r>
                      <m:sSub>
                        <m:sSubPr>
                          <m:ctrlPr>
                            <a:rPr sz="3300" i="1">
                              <a:solidFill>
                                <a:srgbClr val="000000"/>
                              </a:solidFill>
                              <a:latin typeface="Cambria Math" panose="02040503050406030204" pitchFamily="18" charset="0"/>
                            </a:rPr>
                          </m:ctrlPr>
                        </m:sSubPr>
                        <m:e>
                          <m:r>
                            <a:rPr sz="3300" i="1">
                              <a:solidFill>
                                <a:srgbClr val="000000"/>
                              </a:solidFill>
                              <a:latin typeface="Cambria Math" panose="02040503050406030204" pitchFamily="18" charset="0"/>
                            </a:rPr>
                            <m:t>𝜖</m:t>
                          </m:r>
                        </m:e>
                        <m:sub>
                          <m:sSub>
                            <m:sSubPr>
                              <m:ctrlPr>
                                <a:rPr sz="3300" i="1">
                                  <a:solidFill>
                                    <a:srgbClr val="000000"/>
                                  </a:solidFill>
                                  <a:latin typeface="Cambria Math" panose="02040503050406030204" pitchFamily="18" charset="0"/>
                                </a:rPr>
                              </m:ctrlPr>
                            </m:sSubPr>
                            <m:e>
                              <m:r>
                                <a:rPr sz="3300" i="1">
                                  <a:solidFill>
                                    <a:srgbClr val="000000"/>
                                  </a:solidFill>
                                  <a:latin typeface="Cambria Math" panose="02040503050406030204" pitchFamily="18" charset="0"/>
                                </a:rPr>
                                <m:t>𝑟</m:t>
                              </m:r>
                            </m:e>
                            <m:sub>
                              <m:r>
                                <a:rPr sz="3300" i="1">
                                  <a:solidFill>
                                    <a:srgbClr val="000000"/>
                                  </a:solidFill>
                                  <a:latin typeface="Cambria Math" panose="02040503050406030204" pitchFamily="18" charset="0"/>
                                </a:rPr>
                                <m:t>2</m:t>
                              </m:r>
                            </m:sub>
                          </m:sSub>
                        </m:sub>
                      </m:sSub>
                      <m:r>
                        <a:rPr sz="3300" i="1">
                          <a:solidFill>
                            <a:srgbClr val="000000"/>
                          </a:solidFill>
                          <a:latin typeface="Cambria Math" panose="02040503050406030204" pitchFamily="18" charset="0"/>
                        </a:rPr>
                        <m:t>𝑙</m:t>
                      </m:r>
                      <m:r>
                        <a:rPr sz="3300" i="1">
                          <a:solidFill>
                            <a:srgbClr val="000000"/>
                          </a:solidFill>
                          <a:latin typeface="Cambria Math" panose="02040503050406030204" pitchFamily="18" charset="0"/>
                        </a:rPr>
                        <m:t>]</m:t>
                      </m:r>
                    </m:oMath>
                  </m:oMathPara>
                </a14:m>
                <a:endParaRPr sz="3300"/>
              </a:p>
            </p:txBody>
          </p:sp>
        </mc:Choice>
        <mc:Fallback xmlns="">
          <p:sp>
            <p:nvSpPr>
              <p:cNvPr id="650" name="方程"/>
              <p:cNvSpPr txBox="1">
                <a:spLocks noRot="1" noChangeAspect="1" noMove="1" noResize="1" noEditPoints="1" noAdjustHandles="1" noChangeArrowheads="1" noChangeShapeType="1" noTextEdit="1"/>
              </p:cNvSpPr>
              <p:nvPr/>
            </p:nvSpPr>
            <p:spPr>
              <a:xfrm>
                <a:off x="1237140" y="6233585"/>
                <a:ext cx="4345613" cy="1071788"/>
              </a:xfrm>
              <a:prstGeom prst="rect">
                <a:avLst/>
              </a:prstGeom>
              <a:blipFill>
                <a:blip r:embed="rId5"/>
                <a:stretch>
                  <a:fillRect r="-15568"/>
                </a:stretch>
              </a:blipFill>
              <a:ln w="12700">
                <a:miter lim="400000"/>
              </a:ln>
            </p:spPr>
            <p:txBody>
              <a:bodyPr/>
              <a:lstStyle/>
              <a:p>
                <a:r>
                  <a:rPr lang="zh-CN" altLang="en-US">
                    <a:noFill/>
                  </a:rPr>
                  <a:t> </a:t>
                </a:r>
              </a:p>
            </p:txBody>
          </p:sp>
        </mc:Fallback>
      </mc:AlternateContent>
      <p:sp>
        <p:nvSpPr>
          <p:cNvPr id="651" name="引起电容的相对变化为"/>
          <p:cNvSpPr txBox="1"/>
          <p:nvPr/>
        </p:nvSpPr>
        <p:spPr>
          <a:xfrm>
            <a:off x="723779" y="7249939"/>
            <a:ext cx="3670301" cy="609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a:latin typeface="Songti SC Regular"/>
                <a:ea typeface="Songti SC Regular"/>
                <a:cs typeface="Songti SC Regular"/>
                <a:sym typeface="Songti SC Regular"/>
              </a:defRPr>
            </a:lvl1pPr>
          </a:lstStyle>
          <a:p>
            <a:r>
              <a:t>引起电容的相对变化为</a:t>
            </a:r>
          </a:p>
        </p:txBody>
      </p:sp>
      <p:grpSp>
        <p:nvGrpSpPr>
          <p:cNvPr id="654" name="成组"/>
          <p:cNvGrpSpPr/>
          <p:nvPr/>
        </p:nvGrpSpPr>
        <p:grpSpPr>
          <a:xfrm>
            <a:off x="755432" y="7814367"/>
            <a:ext cx="4660054" cy="1368215"/>
            <a:chOff x="0" y="0"/>
            <a:chExt cx="4660053" cy="1368213"/>
          </a:xfrm>
        </p:grpSpPr>
        <p:sp>
          <p:nvSpPr>
            <p:cNvPr id="652" name="矩形"/>
            <p:cNvSpPr/>
            <p:nvPr/>
          </p:nvSpPr>
          <p:spPr>
            <a:xfrm>
              <a:off x="0" y="0"/>
              <a:ext cx="4660054" cy="1368214"/>
            </a:xfrm>
            <a:prstGeom prst="rect">
              <a:avLst/>
            </a:prstGeom>
            <a:solidFill>
              <a:srgbClr val="FFFF99"/>
            </a:solidFill>
            <a:ln w="12700" cap="flat">
              <a:noFill/>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Helvetica Neue Medium"/>
                </a:defRPr>
              </a:pPr>
              <a:endParaRPr/>
            </a:p>
          </p:txBody>
        </p:sp>
        <p:pic>
          <p:nvPicPr>
            <p:cNvPr id="653" name="image.pdf" descr="image.pdf"/>
            <p:cNvPicPr>
              <a:picLocks noChangeAspect="1"/>
            </p:cNvPicPr>
            <p:nvPr/>
          </p:nvPicPr>
          <p:blipFill>
            <a:blip r:embed="rId6">
              <a:extLst/>
            </a:blip>
            <a:stretch>
              <a:fillRect/>
            </a:stretch>
          </p:blipFill>
          <p:spPr>
            <a:xfrm>
              <a:off x="0" y="0"/>
              <a:ext cx="4660054" cy="1368214"/>
            </a:xfrm>
            <a:prstGeom prst="rect">
              <a:avLst/>
            </a:prstGeom>
            <a:ln w="12700" cap="flat">
              <a:noFill/>
              <a:miter lim="400000"/>
            </a:ln>
            <a:effectLst/>
          </p:spPr>
        </p:pic>
      </p:grpSp>
      <p:sp>
        <p:nvSpPr>
          <p:cNvPr id="655" name="式中：l0、b0——极板长度和宽度；l——第二种电介质进入极间的长度"/>
          <p:cNvSpPr txBox="1"/>
          <p:nvPr/>
        </p:nvSpPr>
        <p:spPr>
          <a:xfrm>
            <a:off x="6807549" y="6335460"/>
            <a:ext cx="5186055" cy="96991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l">
              <a:defRPr sz="2400">
                <a:latin typeface="宋体"/>
                <a:ea typeface="宋体"/>
                <a:cs typeface="宋体"/>
                <a:sym typeface="宋体"/>
              </a:defRPr>
            </a:pPr>
            <a:r>
              <a:rPr dirty="0"/>
              <a:t>式中：</a:t>
            </a:r>
            <a:r>
              <a:rPr i="1" dirty="0">
                <a:latin typeface="Times New Roman"/>
                <a:ea typeface="Times New Roman"/>
                <a:cs typeface="Times New Roman"/>
                <a:sym typeface="Times New Roman"/>
              </a:rPr>
              <a:t>l</a:t>
            </a:r>
            <a:r>
              <a:rPr i="1" baseline="-24000" dirty="0">
                <a:latin typeface="Times New Roman"/>
                <a:ea typeface="Times New Roman"/>
                <a:cs typeface="Times New Roman"/>
                <a:sym typeface="Times New Roman"/>
              </a:rPr>
              <a:t>0</a:t>
            </a:r>
            <a:r>
              <a:rPr i="1" dirty="0">
                <a:latin typeface="Times New Roman"/>
                <a:ea typeface="Times New Roman"/>
                <a:cs typeface="Times New Roman"/>
                <a:sym typeface="Times New Roman"/>
              </a:rPr>
              <a:t>、b</a:t>
            </a:r>
            <a:r>
              <a:rPr i="1" baseline="-24000" dirty="0">
                <a:latin typeface="Times New Roman"/>
                <a:ea typeface="Times New Roman"/>
                <a:cs typeface="Times New Roman"/>
                <a:sym typeface="Times New Roman"/>
              </a:rPr>
              <a:t>0</a:t>
            </a:r>
            <a:r>
              <a:rPr i="1" dirty="0">
                <a:latin typeface="Times New Roman"/>
                <a:ea typeface="Times New Roman"/>
                <a:cs typeface="Times New Roman"/>
                <a:sym typeface="Times New Roman"/>
              </a:rPr>
              <a:t>——</a:t>
            </a:r>
            <a:r>
              <a:rPr i="1" dirty="0" err="1">
                <a:latin typeface="Times New Roman"/>
                <a:ea typeface="Times New Roman"/>
                <a:cs typeface="Times New Roman"/>
                <a:sym typeface="Times New Roman"/>
              </a:rPr>
              <a:t>极板长度和宽度；l</a:t>
            </a:r>
            <a:r>
              <a:rPr i="1" dirty="0">
                <a:latin typeface="Times New Roman"/>
                <a:ea typeface="Times New Roman"/>
                <a:cs typeface="Times New Roman"/>
                <a:sym typeface="Times New Roman"/>
              </a:rPr>
              <a:t>——</a:t>
            </a:r>
            <a:r>
              <a:rPr i="1" dirty="0" err="1">
                <a:latin typeface="Times New Roman"/>
                <a:ea typeface="Times New Roman"/>
                <a:cs typeface="Times New Roman"/>
                <a:sym typeface="Times New Roman"/>
              </a:rPr>
              <a:t>第二种电介质进入极间的长度</a:t>
            </a:r>
            <a:endParaRPr i="1" dirty="0">
              <a:latin typeface="Times New Roman"/>
              <a:ea typeface="Times New Roman"/>
              <a:cs typeface="Times New Roman"/>
              <a:sym typeface="Times New Roman"/>
            </a:endParaRPr>
          </a:p>
        </p:txBody>
      </p:sp>
      <p:sp>
        <p:nvSpPr>
          <p:cNvPr id="656" name="可见，电容的变化与电介质2的移动量l成线型关系。"/>
          <p:cNvSpPr txBox="1"/>
          <p:nvPr/>
        </p:nvSpPr>
        <p:spPr>
          <a:xfrm>
            <a:off x="6086845" y="7676969"/>
            <a:ext cx="6369451" cy="113270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l">
              <a:spcBef>
                <a:spcPts val="3200"/>
              </a:spcBef>
              <a:defRPr>
                <a:solidFill>
                  <a:schemeClr val="accent5">
                    <a:lumOff val="-29866"/>
                  </a:schemeClr>
                </a:solidFill>
              </a:defRPr>
            </a:pPr>
            <a:r>
              <a:rPr>
                <a:latin typeface="黑体"/>
                <a:ea typeface="黑体"/>
                <a:cs typeface="黑体"/>
                <a:sym typeface="黑体"/>
              </a:rPr>
              <a:t>可见，电容的变化与电介质</a:t>
            </a:r>
            <a:r>
              <a:t>2</a:t>
            </a:r>
            <a:r>
              <a:rPr>
                <a:latin typeface="黑体"/>
                <a:ea typeface="黑体"/>
                <a:cs typeface="黑体"/>
                <a:sym typeface="黑体"/>
              </a:rPr>
              <a:t>的移动量</a:t>
            </a:r>
            <a:r>
              <a:rPr i="1">
                <a:latin typeface="黑体"/>
                <a:ea typeface="黑体"/>
                <a:cs typeface="黑体"/>
                <a:sym typeface="黑体"/>
              </a:rPr>
              <a:t>l</a:t>
            </a:r>
            <a:r>
              <a:rPr>
                <a:latin typeface="黑体"/>
                <a:ea typeface="黑体"/>
                <a:cs typeface="黑体"/>
                <a:sym typeface="黑体"/>
              </a:rPr>
              <a:t>成线型关系。</a:t>
            </a:r>
          </a:p>
        </p:txBody>
      </p:sp>
      <p:sp>
        <p:nvSpPr>
          <p:cNvPr id="2" name="灯片编号占位符 1"/>
          <p:cNvSpPr>
            <a:spLocks noGrp="1"/>
          </p:cNvSpPr>
          <p:nvPr>
            <p:ph type="sldNum" sz="quarter" idx="2"/>
          </p:nvPr>
        </p:nvSpPr>
        <p:spPr/>
        <p:txBody>
          <a:bodyPr/>
          <a:lstStyle/>
          <a:p>
            <a:fld id="{86CB4B4D-7CA3-9044-876B-883B54F8677D}" type="slidenum">
              <a:rPr lang="en-US" altLang="zh-CN" smtClean="0"/>
              <a:t>18</a:t>
            </a:fld>
            <a:endParaRPr lang="zh-CN" altLang="en-US"/>
          </a:p>
        </p:txBody>
      </p:sp>
    </p:spTree>
  </p:cSld>
  <p:clrMapOvr>
    <a:masterClrMapping/>
  </p:clrMapOvr>
  <p:transition spd="med"/>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2" name="上述原理可用于非导电散材物料的物位测量。…"/>
          <p:cNvSpPr txBox="1"/>
          <p:nvPr/>
        </p:nvSpPr>
        <p:spPr>
          <a:xfrm>
            <a:off x="853388" y="2155521"/>
            <a:ext cx="11589037" cy="2032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l">
              <a:spcBef>
                <a:spcPts val="3200"/>
              </a:spcBef>
              <a:defRPr>
                <a:latin typeface="Times New Roman"/>
                <a:ea typeface="Times New Roman"/>
                <a:cs typeface="Times New Roman"/>
                <a:sym typeface="Times New Roman"/>
              </a:defRPr>
            </a:pPr>
            <a:r>
              <a:t>上述原理可用于非导电散材物料的物位测量。</a:t>
            </a:r>
          </a:p>
          <a:p>
            <a:pPr algn="l">
              <a:spcBef>
                <a:spcPts val="3200"/>
              </a:spcBef>
              <a:defRPr>
                <a:latin typeface="Times New Roman"/>
                <a:ea typeface="Times New Roman"/>
                <a:cs typeface="Times New Roman"/>
                <a:sym typeface="Times New Roman"/>
              </a:defRPr>
            </a:pPr>
            <a:r>
              <a:t>将电容器极板插入被监测的介质中，随着灌装量的增加，极板覆盖面增大。由上式可知，测出的电容量即反映灌装高度</a:t>
            </a:r>
            <a:r>
              <a:rPr i="1"/>
              <a:t>l</a:t>
            </a:r>
            <a:r>
              <a:t>。</a:t>
            </a:r>
          </a:p>
        </p:txBody>
      </p:sp>
      <p:pic>
        <p:nvPicPr>
          <p:cNvPr id="673" name="Cg4t8" descr="Cg4t8"/>
          <p:cNvPicPr>
            <a:picLocks noChangeAspect="1"/>
          </p:cNvPicPr>
          <p:nvPr/>
        </p:nvPicPr>
        <p:blipFill>
          <a:blip r:embed="rId2">
            <a:extLst/>
          </a:blip>
          <a:srcRect l="63277" r="43" b="7891"/>
          <a:stretch>
            <a:fillRect/>
          </a:stretch>
        </p:blipFill>
        <p:spPr>
          <a:xfrm>
            <a:off x="2875815" y="4603728"/>
            <a:ext cx="3566888" cy="3609530"/>
          </a:xfrm>
          <a:prstGeom prst="rect">
            <a:avLst/>
          </a:prstGeom>
          <a:ln w="12700">
            <a:miter lim="400000"/>
          </a:ln>
        </p:spPr>
      </p:pic>
      <p:sp>
        <p:nvSpPr>
          <p:cNvPr id="674" name="非导电流散材料物位的电容测量"/>
          <p:cNvSpPr txBox="1"/>
          <p:nvPr/>
        </p:nvSpPr>
        <p:spPr>
          <a:xfrm>
            <a:off x="1840560" y="8184503"/>
            <a:ext cx="4855635" cy="520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indent="474133">
              <a:defRPr sz="2400">
                <a:latin typeface="宋体"/>
                <a:ea typeface="宋体"/>
                <a:cs typeface="宋体"/>
                <a:sym typeface="宋体"/>
              </a:defRPr>
            </a:lvl1pPr>
          </a:lstStyle>
          <a:p>
            <a:r>
              <a:t>非导电流散材料物位的电容测量</a:t>
            </a:r>
          </a:p>
        </p:txBody>
      </p:sp>
      <p:sp>
        <p:nvSpPr>
          <p:cNvPr id="675" name="变介质型"/>
          <p:cNvSpPr>
            <a:spLocks noGrp="1"/>
          </p:cNvSpPr>
          <p:nvPr>
            <p:ph type="title"/>
          </p:nvPr>
        </p:nvSpPr>
        <p:spPr>
          <a:prstGeom prst="rect">
            <a:avLst/>
          </a:prstGeom>
        </p:spPr>
        <p:txBody>
          <a:bodyPr/>
          <a:lstStyle/>
          <a:p>
            <a:r>
              <a:t>变介质型</a:t>
            </a:r>
          </a:p>
        </p:txBody>
      </p:sp>
      <p:sp>
        <p:nvSpPr>
          <p:cNvPr id="2" name="灯片编号占位符 1"/>
          <p:cNvSpPr>
            <a:spLocks noGrp="1"/>
          </p:cNvSpPr>
          <p:nvPr>
            <p:ph type="sldNum" sz="quarter" idx="2"/>
          </p:nvPr>
        </p:nvSpPr>
        <p:spPr/>
        <p:txBody>
          <a:bodyPr/>
          <a:lstStyle/>
          <a:p>
            <a:fld id="{86CB4B4D-7CA3-9044-876B-883B54F8677D}" type="slidenum">
              <a:rPr lang="en-US" altLang="zh-CN" smtClean="0"/>
              <a:t>19</a:t>
            </a:fld>
            <a:endParaRPr lang="zh-CN" altLang="en-US"/>
          </a:p>
        </p:txBody>
      </p:sp>
    </p:spTree>
  </p:cSld>
  <p:clrMapOvr>
    <a:masterClrMapping/>
  </p:clrMapOvr>
  <p:transition spd="med"/>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2" name="主要内容"/>
          <p:cNvSpPr txBox="1">
            <a:spLocks noGrp="1"/>
          </p:cNvSpPr>
          <p:nvPr>
            <p:ph type="title"/>
          </p:nvPr>
        </p:nvSpPr>
        <p:spPr>
          <a:prstGeom prst="rect">
            <a:avLst/>
          </a:prstGeom>
        </p:spPr>
        <p:txBody>
          <a:bodyPr/>
          <a:lstStyle/>
          <a:p>
            <a:r>
              <a:t>主要内容</a:t>
            </a:r>
          </a:p>
        </p:txBody>
      </p:sp>
      <p:sp>
        <p:nvSpPr>
          <p:cNvPr id="413" name="工作原理、结构和特性…"/>
          <p:cNvSpPr txBox="1"/>
          <p:nvPr/>
        </p:nvSpPr>
        <p:spPr>
          <a:xfrm>
            <a:off x="2004461" y="2839694"/>
            <a:ext cx="6583364" cy="2844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marL="611187" indent="-611187" algn="l">
              <a:buSzPct val="50000"/>
              <a:buBlip>
                <a:blip r:embed="rId2"/>
              </a:buBlip>
              <a:defRPr sz="4500">
                <a:latin typeface="华文楷体"/>
                <a:ea typeface="华文楷体"/>
                <a:cs typeface="华文楷体"/>
                <a:sym typeface="华文楷体"/>
              </a:defRPr>
            </a:pPr>
            <a:r>
              <a:t>工作原理、结构和特性</a:t>
            </a:r>
          </a:p>
          <a:p>
            <a:pPr marL="611187" indent="-611187" algn="l">
              <a:buSzPct val="50000"/>
              <a:buBlip>
                <a:blip r:embed="rId2"/>
              </a:buBlip>
              <a:defRPr sz="4500">
                <a:latin typeface="华文楷体"/>
                <a:ea typeface="华文楷体"/>
                <a:cs typeface="华文楷体"/>
                <a:sym typeface="华文楷体"/>
              </a:defRPr>
            </a:pPr>
            <a:r>
              <a:t>存在的问题及改进措施</a:t>
            </a:r>
          </a:p>
          <a:p>
            <a:pPr marL="611187" indent="-611187" algn="l">
              <a:buSzPct val="50000"/>
              <a:buBlip>
                <a:blip r:embed="rId2"/>
              </a:buBlip>
              <a:defRPr sz="4500">
                <a:latin typeface="华文楷体"/>
                <a:ea typeface="华文楷体"/>
                <a:cs typeface="华文楷体"/>
                <a:sym typeface="华文楷体"/>
              </a:defRPr>
            </a:pPr>
            <a:r>
              <a:t>测量电路</a:t>
            </a:r>
          </a:p>
          <a:p>
            <a:pPr marL="611187" indent="-611187" algn="l">
              <a:buSzPct val="50000"/>
              <a:buBlip>
                <a:blip r:embed="rId2"/>
              </a:buBlip>
              <a:defRPr sz="4500">
                <a:latin typeface="华文楷体"/>
                <a:ea typeface="华文楷体"/>
                <a:cs typeface="华文楷体"/>
                <a:sym typeface="华文楷体"/>
              </a:defRPr>
            </a:pPr>
            <a:r>
              <a:t>电容式传感器及其应用 </a:t>
            </a:r>
          </a:p>
        </p:txBody>
      </p:sp>
      <p:sp>
        <p:nvSpPr>
          <p:cNvPr id="2" name="灯片编号占位符 1"/>
          <p:cNvSpPr>
            <a:spLocks noGrp="1"/>
          </p:cNvSpPr>
          <p:nvPr>
            <p:ph type="sldNum" sz="quarter" idx="2"/>
          </p:nvPr>
        </p:nvSpPr>
        <p:spPr/>
        <p:txBody>
          <a:bodyPr/>
          <a:lstStyle/>
          <a:p>
            <a:fld id="{86CB4B4D-7CA3-9044-876B-883B54F8677D}" type="slidenum">
              <a:rPr lang="en-US" altLang="zh-CN" smtClean="0"/>
              <a:t>2</a:t>
            </a:fld>
            <a:endParaRPr lang="zh-CN" altLang="en-US"/>
          </a:p>
        </p:txBody>
      </p:sp>
    </p:spTree>
  </p:cSld>
  <p:clrMapOvr>
    <a:masterClrMapping/>
  </p:clrMapOvr>
  <p:transition spd="med"/>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7" name="标题"/>
          <p:cNvSpPr txBox="1">
            <a:spLocks noGrp="1"/>
          </p:cNvSpPr>
          <p:nvPr>
            <p:ph type="title"/>
          </p:nvPr>
        </p:nvSpPr>
        <p:spPr>
          <a:prstGeom prst="rect">
            <a:avLst/>
          </a:prstGeom>
        </p:spPr>
        <p:txBody>
          <a:bodyPr/>
          <a:lstStyle/>
          <a:p>
            <a:endParaRPr/>
          </a:p>
        </p:txBody>
      </p:sp>
      <p:pic>
        <p:nvPicPr>
          <p:cNvPr id="678" name="image.png" descr="image.png"/>
          <p:cNvPicPr>
            <a:picLocks noChangeAspect="1"/>
          </p:cNvPicPr>
          <p:nvPr/>
        </p:nvPicPr>
        <p:blipFill>
          <a:blip r:embed="rId2">
            <a:extLst/>
          </a:blip>
          <a:srcRect r="968" b="1731"/>
          <a:stretch>
            <a:fillRect/>
          </a:stretch>
        </p:blipFill>
        <p:spPr>
          <a:xfrm>
            <a:off x="1316483" y="1802210"/>
            <a:ext cx="10657728" cy="6345368"/>
          </a:xfrm>
          <a:prstGeom prst="rect">
            <a:avLst/>
          </a:prstGeom>
          <a:ln w="12700">
            <a:miter lim="400000"/>
          </a:ln>
        </p:spPr>
      </p:pic>
      <p:sp>
        <p:nvSpPr>
          <p:cNvPr id="2" name="灯片编号占位符 1"/>
          <p:cNvSpPr>
            <a:spLocks noGrp="1"/>
          </p:cNvSpPr>
          <p:nvPr>
            <p:ph type="sldNum" sz="quarter" idx="2"/>
          </p:nvPr>
        </p:nvSpPr>
        <p:spPr/>
        <p:txBody>
          <a:bodyPr/>
          <a:lstStyle/>
          <a:p>
            <a:fld id="{86CB4B4D-7CA3-9044-876B-883B54F8677D}" type="slidenum">
              <a:rPr lang="en-US" altLang="zh-CN" smtClean="0"/>
              <a:t>20</a:t>
            </a:fld>
            <a:endParaRPr lang="zh-CN" altLang="en-US"/>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4" fill="hold" grpId="1" nodeType="clickEffect">
                                  <p:stCondLst>
                                    <p:cond delay="0"/>
                                  </p:stCondLst>
                                  <p:iterate>
                                    <p:tmAbs val="0"/>
                                  </p:iterate>
                                  <p:childTnLst>
                                    <p:set>
                                      <p:cBhvr>
                                        <p:cTn id="6" fill="hold"/>
                                        <p:tgtEl>
                                          <p:spTgt spid="678"/>
                                        </p:tgtEl>
                                        <p:attrNameLst>
                                          <p:attrName>style.visibility</p:attrName>
                                        </p:attrNameLst>
                                      </p:cBhvr>
                                      <p:to>
                                        <p:strVal val="visible"/>
                                      </p:to>
                                    </p:set>
                                    <p:anim calcmode="lin" valueType="num">
                                      <p:cBhvr>
                                        <p:cTn id="7" dur="500" fill="hold"/>
                                        <p:tgtEl>
                                          <p:spTgt spid="678"/>
                                        </p:tgtEl>
                                        <p:attrNameLst>
                                          <p:attrName>ppt_x</p:attrName>
                                        </p:attrNameLst>
                                      </p:cBhvr>
                                      <p:tavLst>
                                        <p:tav tm="0">
                                          <p:val>
                                            <p:strVal val="#ppt_x"/>
                                          </p:val>
                                        </p:tav>
                                        <p:tav tm="100000">
                                          <p:val>
                                            <p:strVal val="#ppt_x"/>
                                          </p:val>
                                        </p:tav>
                                      </p:tavLst>
                                    </p:anim>
                                    <p:anim calcmode="lin" valueType="num">
                                      <p:cBhvr>
                                        <p:cTn id="8" dur="500" fill="hold"/>
                                        <p:tgtEl>
                                          <p:spTgt spid="67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8" grpId="1" animBg="1" advAuto="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0" name="CG4T9" descr="CG4T9"/>
          <p:cNvPicPr>
            <a:picLocks noChangeAspect="1"/>
          </p:cNvPicPr>
          <p:nvPr/>
        </p:nvPicPr>
        <p:blipFill>
          <a:blip r:embed="rId2">
            <a:extLst/>
          </a:blip>
          <a:stretch>
            <a:fillRect/>
          </a:stretch>
        </p:blipFill>
        <p:spPr>
          <a:xfrm>
            <a:off x="3383413" y="4245232"/>
            <a:ext cx="5427699" cy="2047805"/>
          </a:xfrm>
          <a:prstGeom prst="rect">
            <a:avLst/>
          </a:prstGeom>
          <a:ln w="12700">
            <a:miter lim="400000"/>
          </a:ln>
        </p:spPr>
      </p:pic>
      <p:sp>
        <p:nvSpPr>
          <p:cNvPr id="681" name="图中C为传感器电容，Rp为低频损耗并联电阻，它包含极板间漏电和介质损耗；Rs为高湿、高温、高频激励工作时的串联损耗电组，它包含导线、极板间和金属支座等损耗电阻；L为电容器及引线电感；Cp为寄生电容。"/>
          <p:cNvSpPr txBox="1"/>
          <p:nvPr/>
        </p:nvSpPr>
        <p:spPr>
          <a:xfrm>
            <a:off x="709282" y="6916103"/>
            <a:ext cx="11970503" cy="1625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l">
              <a:spcBef>
                <a:spcPts val="3200"/>
              </a:spcBef>
              <a:defRPr>
                <a:latin typeface="Songti SC Regular"/>
                <a:ea typeface="Songti SC Regular"/>
                <a:cs typeface="Songti SC Regular"/>
                <a:sym typeface="Songti SC Regular"/>
              </a:defRPr>
            </a:pPr>
            <a:r>
              <a:t>图中C为传感器电容，R</a:t>
            </a:r>
            <a:r>
              <a:rPr baseline="-5999"/>
              <a:t>p</a:t>
            </a:r>
            <a:r>
              <a:t>为低频损耗并联电阻，它包含极板间漏电和介质损耗；R</a:t>
            </a:r>
            <a:r>
              <a:rPr baseline="-5999"/>
              <a:t>s</a:t>
            </a:r>
            <a:r>
              <a:t>为高湿、高温、高频激励工作时的串联损耗电组，它包含导线、极板间和金属支座等损耗电阻；L为电容器及引线电感；C</a:t>
            </a:r>
            <a:r>
              <a:rPr baseline="-5999"/>
              <a:t>p</a:t>
            </a:r>
            <a:r>
              <a:t>为寄生电容。</a:t>
            </a:r>
          </a:p>
        </p:txBody>
      </p:sp>
      <p:sp>
        <p:nvSpPr>
          <p:cNvPr id="682" name="上节对各种电容传感器的特性分析，都是在纯电容的条件下进行的。这在可忽略传感器附加损耗的一般情况下也是可行的。若考虑电容传感器在高温、高湿及高频激励的条件下工作而不可忽视其附加损耗和电效应影响时，其等效电路如下图所示。"/>
          <p:cNvSpPr txBox="1"/>
          <p:nvPr/>
        </p:nvSpPr>
        <p:spPr>
          <a:xfrm>
            <a:off x="709282" y="2347071"/>
            <a:ext cx="11970503" cy="2133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l">
              <a:spcBef>
                <a:spcPts val="3200"/>
              </a:spcBef>
              <a:defRPr>
                <a:latin typeface="Songti SC Regular"/>
                <a:ea typeface="Songti SC Regular"/>
                <a:cs typeface="Songti SC Regular"/>
                <a:sym typeface="Songti SC Regular"/>
              </a:defRPr>
            </a:lvl1pPr>
          </a:lstStyle>
          <a:p>
            <a:r>
              <a:t>上节对各种电容传感器的特性分析，都是在纯电容的条件下进行的。这在可忽略传感器附加损耗的一般情况下也是可行的。若考虑电容传感器在高温、高湿及高频激励的条件下工作而不可忽视其附加损耗和电效应影响时，其等效电路如下图所示。</a:t>
            </a:r>
          </a:p>
        </p:txBody>
      </p:sp>
      <p:sp>
        <p:nvSpPr>
          <p:cNvPr id="683" name="主要问题"/>
          <p:cNvSpPr txBox="1">
            <a:spLocks noGrp="1"/>
          </p:cNvSpPr>
          <p:nvPr>
            <p:ph type="title"/>
          </p:nvPr>
        </p:nvSpPr>
        <p:spPr>
          <a:prstGeom prst="rect">
            <a:avLst/>
          </a:prstGeom>
        </p:spPr>
        <p:txBody>
          <a:bodyPr/>
          <a:lstStyle/>
          <a:p>
            <a:r>
              <a:t>主要问题</a:t>
            </a:r>
          </a:p>
        </p:txBody>
      </p:sp>
      <p:sp>
        <p:nvSpPr>
          <p:cNvPr id="684" name="等效电路"/>
          <p:cNvSpPr txBox="1"/>
          <p:nvPr/>
        </p:nvSpPr>
        <p:spPr>
          <a:xfrm>
            <a:off x="995630" y="1592375"/>
            <a:ext cx="1536701" cy="609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b="1"/>
            </a:lvl1pPr>
          </a:lstStyle>
          <a:p>
            <a:r>
              <a:rPr dirty="0" err="1"/>
              <a:t>等效电路</a:t>
            </a:r>
            <a:endParaRPr dirty="0"/>
          </a:p>
        </p:txBody>
      </p:sp>
      <p:sp>
        <p:nvSpPr>
          <p:cNvPr id="2" name="灯片编号占位符 1"/>
          <p:cNvSpPr>
            <a:spLocks noGrp="1"/>
          </p:cNvSpPr>
          <p:nvPr>
            <p:ph type="sldNum" sz="quarter" idx="2"/>
          </p:nvPr>
        </p:nvSpPr>
        <p:spPr/>
        <p:txBody>
          <a:bodyPr/>
          <a:lstStyle/>
          <a:p>
            <a:fld id="{86CB4B4D-7CA3-9044-876B-883B54F8677D}" type="slidenum">
              <a:rPr lang="en-US" altLang="zh-CN" smtClean="0"/>
              <a:t>21</a:t>
            </a:fld>
            <a:endParaRPr lang="zh-CN" altLang="en-US"/>
          </a:p>
        </p:txBody>
      </p:sp>
    </p:spTree>
  </p:cSld>
  <p:clrMapOvr>
    <a:masterClrMapping/>
  </p:clrMapOvr>
  <p:transition spd="med"/>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88" name="成组"/>
          <p:cNvGrpSpPr/>
          <p:nvPr/>
        </p:nvGrpSpPr>
        <p:grpSpPr>
          <a:xfrm>
            <a:off x="2653245" y="5135221"/>
            <a:ext cx="6097147" cy="1210357"/>
            <a:chOff x="0" y="0"/>
            <a:chExt cx="6097146" cy="1210356"/>
          </a:xfrm>
        </p:grpSpPr>
        <p:sp>
          <p:nvSpPr>
            <p:cNvPr id="686" name="矩形"/>
            <p:cNvSpPr/>
            <p:nvPr/>
          </p:nvSpPr>
          <p:spPr>
            <a:xfrm>
              <a:off x="0" y="0"/>
              <a:ext cx="6097147" cy="1210357"/>
            </a:xfrm>
            <a:prstGeom prst="rect">
              <a:avLst/>
            </a:prstGeom>
            <a:solidFill>
              <a:srgbClr val="FFFF99"/>
            </a:solidFill>
            <a:ln w="12700" cap="flat">
              <a:noFill/>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Helvetica Neue Medium"/>
                </a:defRPr>
              </a:pPr>
              <a:endParaRPr/>
            </a:p>
          </p:txBody>
        </p:sp>
        <p:pic>
          <p:nvPicPr>
            <p:cNvPr id="687" name="image.pdf" descr="image.pdf"/>
            <p:cNvPicPr>
              <a:picLocks noChangeAspect="1"/>
            </p:cNvPicPr>
            <p:nvPr/>
          </p:nvPicPr>
          <p:blipFill>
            <a:blip r:embed="rId2">
              <a:extLst/>
            </a:blip>
            <a:stretch>
              <a:fillRect/>
            </a:stretch>
          </p:blipFill>
          <p:spPr>
            <a:xfrm>
              <a:off x="0" y="0"/>
              <a:ext cx="6097147" cy="1210357"/>
            </a:xfrm>
            <a:prstGeom prst="rect">
              <a:avLst/>
            </a:prstGeom>
            <a:ln w="12700" cap="flat">
              <a:noFill/>
              <a:miter lim="400000"/>
            </a:ln>
            <a:effectLst/>
          </p:spPr>
        </p:pic>
      </p:grpSp>
      <p:sp>
        <p:nvSpPr>
          <p:cNvPr id="689" name="以上分析各种电容式传感器时还忽略了边缘效应的影响。实际上当极板厚度h与极距δ之比相对较大时，边缘效应的影响就不能忽略。这时，对极板半径为r的变极距型电容传感器，其电容值应按下式计算："/>
          <p:cNvSpPr txBox="1"/>
          <p:nvPr/>
        </p:nvSpPr>
        <p:spPr>
          <a:xfrm>
            <a:off x="706849" y="2510564"/>
            <a:ext cx="7493750" cy="2641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l">
              <a:spcBef>
                <a:spcPts val="3200"/>
              </a:spcBef>
              <a:defRPr>
                <a:latin typeface="Songti SC Regular"/>
                <a:ea typeface="Songti SC Regular"/>
                <a:cs typeface="Songti SC Regular"/>
                <a:sym typeface="Songti SC Regular"/>
              </a:defRPr>
            </a:lvl1pPr>
          </a:lstStyle>
          <a:p>
            <a:r>
              <a:t>以上分析各种电容式传感器时还忽略了边缘效应的影响。实际上当极板厚度h与极距δ之比相对较大时，边缘效应的影响就不能忽略。这时，对极板半径为r的变极距型电容传感器，其电容值应按下式计算：</a:t>
            </a:r>
          </a:p>
        </p:txBody>
      </p:sp>
      <p:sp>
        <p:nvSpPr>
          <p:cNvPr id="690" name="边缘效应不仅使电容传感器的灵敏度降低，而且产生非线性。"/>
          <p:cNvSpPr txBox="1"/>
          <p:nvPr/>
        </p:nvSpPr>
        <p:spPr>
          <a:xfrm>
            <a:off x="709388" y="7702370"/>
            <a:ext cx="9715501" cy="609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spcBef>
                <a:spcPts val="3200"/>
              </a:spcBef>
              <a:defRPr>
                <a:solidFill>
                  <a:schemeClr val="accent5">
                    <a:lumOff val="-29866"/>
                  </a:schemeClr>
                </a:solidFill>
                <a:latin typeface="黑体"/>
                <a:ea typeface="黑体"/>
                <a:cs typeface="黑体"/>
                <a:sym typeface="黑体"/>
              </a:defRPr>
            </a:lvl1pPr>
          </a:lstStyle>
          <a:p>
            <a:pPr>
              <a:defRPr>
                <a:latin typeface="Helvetica Neue"/>
                <a:ea typeface="Helvetica Neue"/>
                <a:cs typeface="Helvetica Neue"/>
                <a:sym typeface="Helvetica Neue"/>
              </a:defRPr>
            </a:pPr>
            <a:r>
              <a:rPr>
                <a:latin typeface="黑体"/>
                <a:ea typeface="黑体"/>
                <a:cs typeface="黑体"/>
                <a:sym typeface="黑体"/>
              </a:rPr>
              <a:t>边缘效应不仅使电容传感器的灵敏度降低，而且产生非线性。</a:t>
            </a:r>
          </a:p>
        </p:txBody>
      </p:sp>
      <p:sp>
        <p:nvSpPr>
          <p:cNvPr id="691" name="主要问题"/>
          <p:cNvSpPr txBox="1">
            <a:spLocks noGrp="1"/>
          </p:cNvSpPr>
          <p:nvPr>
            <p:ph type="title"/>
          </p:nvPr>
        </p:nvSpPr>
        <p:spPr>
          <a:prstGeom prst="rect">
            <a:avLst/>
          </a:prstGeom>
        </p:spPr>
        <p:txBody>
          <a:bodyPr/>
          <a:lstStyle/>
          <a:p>
            <a:r>
              <a:t>主要问题</a:t>
            </a:r>
          </a:p>
        </p:txBody>
      </p:sp>
      <p:pic>
        <p:nvPicPr>
          <p:cNvPr id="692" name="C:\Users\bamboo\AppData\Roaming\Tencent\Users\1426818\QQ\WinTemp\RichOle\QJ~OG3MD}QL]5EBGNV]S$%L.png" descr="C:\Users\bamboo\AppData\Roaming\Tencent\Users\1426818\QQ\WinTemp\RichOle\QJ~OG3MD}QL]5EBGNV]S$%L.png"/>
          <p:cNvPicPr>
            <a:picLocks noChangeAspect="1"/>
          </p:cNvPicPr>
          <p:nvPr/>
        </p:nvPicPr>
        <p:blipFill>
          <a:blip r:embed="rId3">
            <a:extLst/>
          </a:blip>
          <a:srcRect l="53995" t="52835" r="7833" b="2294"/>
          <a:stretch>
            <a:fillRect/>
          </a:stretch>
        </p:blipFill>
        <p:spPr>
          <a:xfrm>
            <a:off x="8615546" y="1157948"/>
            <a:ext cx="4200575" cy="2941798"/>
          </a:xfrm>
          <a:custGeom>
            <a:avLst/>
            <a:gdLst/>
            <a:ahLst/>
            <a:cxnLst>
              <a:cxn ang="0">
                <a:pos x="wd2" y="hd2"/>
              </a:cxn>
              <a:cxn ang="5400000">
                <a:pos x="wd2" y="hd2"/>
              </a:cxn>
              <a:cxn ang="10800000">
                <a:pos x="wd2" y="hd2"/>
              </a:cxn>
              <a:cxn ang="16200000">
                <a:pos x="wd2" y="hd2"/>
              </a:cxn>
            </a:cxnLst>
            <a:rect l="0" t="0" r="r" b="b"/>
            <a:pathLst>
              <a:path w="21485" h="21480" extrusionOk="0">
                <a:moveTo>
                  <a:pt x="10798" y="5"/>
                </a:moveTo>
                <a:cubicBezTo>
                  <a:pt x="10575" y="-31"/>
                  <a:pt x="10338" y="145"/>
                  <a:pt x="10244" y="497"/>
                </a:cubicBezTo>
                <a:cubicBezTo>
                  <a:pt x="10148" y="858"/>
                  <a:pt x="10270" y="1457"/>
                  <a:pt x="10488" y="1691"/>
                </a:cubicBezTo>
                <a:cubicBezTo>
                  <a:pt x="10595" y="1808"/>
                  <a:pt x="10626" y="2309"/>
                  <a:pt x="10636" y="4082"/>
                </a:cubicBezTo>
                <a:lnTo>
                  <a:pt x="10648" y="6328"/>
                </a:lnTo>
                <a:lnTo>
                  <a:pt x="5725" y="6363"/>
                </a:lnTo>
                <a:lnTo>
                  <a:pt x="805" y="6397"/>
                </a:lnTo>
                <a:lnTo>
                  <a:pt x="805" y="7102"/>
                </a:lnTo>
                <a:cubicBezTo>
                  <a:pt x="805" y="7699"/>
                  <a:pt x="743" y="7936"/>
                  <a:pt x="399" y="8690"/>
                </a:cubicBezTo>
                <a:cubicBezTo>
                  <a:pt x="30" y="9496"/>
                  <a:pt x="-7" y="9652"/>
                  <a:pt x="1" y="10399"/>
                </a:cubicBezTo>
                <a:cubicBezTo>
                  <a:pt x="7" y="10983"/>
                  <a:pt x="98" y="11529"/>
                  <a:pt x="309" y="12277"/>
                </a:cubicBezTo>
                <a:cubicBezTo>
                  <a:pt x="474" y="12857"/>
                  <a:pt x="583" y="13416"/>
                  <a:pt x="555" y="13520"/>
                </a:cubicBezTo>
                <a:cubicBezTo>
                  <a:pt x="527" y="13625"/>
                  <a:pt x="550" y="13752"/>
                  <a:pt x="606" y="13801"/>
                </a:cubicBezTo>
                <a:cubicBezTo>
                  <a:pt x="662" y="13851"/>
                  <a:pt x="709" y="14224"/>
                  <a:pt x="709" y="14630"/>
                </a:cubicBezTo>
                <a:lnTo>
                  <a:pt x="709" y="15369"/>
                </a:lnTo>
                <a:lnTo>
                  <a:pt x="5646" y="15404"/>
                </a:lnTo>
                <a:cubicBezTo>
                  <a:pt x="8361" y="15423"/>
                  <a:pt x="10639" y="15423"/>
                  <a:pt x="10709" y="15404"/>
                </a:cubicBezTo>
                <a:cubicBezTo>
                  <a:pt x="10779" y="15385"/>
                  <a:pt x="13086" y="15369"/>
                  <a:pt x="15836" y="15369"/>
                </a:cubicBezTo>
                <a:lnTo>
                  <a:pt x="20838" y="15369"/>
                </a:lnTo>
                <a:lnTo>
                  <a:pt x="20838" y="14755"/>
                </a:lnTo>
                <a:cubicBezTo>
                  <a:pt x="20838" y="14327"/>
                  <a:pt x="20883" y="14115"/>
                  <a:pt x="20984" y="14059"/>
                </a:cubicBezTo>
                <a:cubicBezTo>
                  <a:pt x="21072" y="14011"/>
                  <a:pt x="21108" y="13882"/>
                  <a:pt x="21076" y="13738"/>
                </a:cubicBezTo>
                <a:cubicBezTo>
                  <a:pt x="21046" y="13606"/>
                  <a:pt x="21084" y="13233"/>
                  <a:pt x="21159" y="12906"/>
                </a:cubicBezTo>
                <a:cubicBezTo>
                  <a:pt x="21591" y="11017"/>
                  <a:pt x="21593" y="9973"/>
                  <a:pt x="21169" y="8637"/>
                </a:cubicBezTo>
                <a:cubicBezTo>
                  <a:pt x="20978" y="8037"/>
                  <a:pt x="20916" y="7635"/>
                  <a:pt x="20929" y="7110"/>
                </a:cubicBezTo>
                <a:lnTo>
                  <a:pt x="20948" y="6397"/>
                </a:lnTo>
                <a:lnTo>
                  <a:pt x="15907" y="6363"/>
                </a:lnTo>
                <a:lnTo>
                  <a:pt x="10869" y="6328"/>
                </a:lnTo>
                <a:lnTo>
                  <a:pt x="10843" y="4102"/>
                </a:lnTo>
                <a:lnTo>
                  <a:pt x="10816" y="1877"/>
                </a:lnTo>
                <a:lnTo>
                  <a:pt x="11058" y="1558"/>
                </a:lnTo>
                <a:cubicBezTo>
                  <a:pt x="11333" y="1195"/>
                  <a:pt x="11365" y="745"/>
                  <a:pt x="11149" y="306"/>
                </a:cubicBezTo>
                <a:cubicBezTo>
                  <a:pt x="11061" y="126"/>
                  <a:pt x="10932" y="26"/>
                  <a:pt x="10798" y="5"/>
                </a:cubicBezTo>
                <a:close/>
                <a:moveTo>
                  <a:pt x="12418" y="431"/>
                </a:moveTo>
                <a:cubicBezTo>
                  <a:pt x="12407" y="434"/>
                  <a:pt x="12387" y="493"/>
                  <a:pt x="12355" y="610"/>
                </a:cubicBezTo>
                <a:cubicBezTo>
                  <a:pt x="12315" y="758"/>
                  <a:pt x="12179" y="922"/>
                  <a:pt x="12053" y="973"/>
                </a:cubicBezTo>
                <a:lnTo>
                  <a:pt x="11823" y="1062"/>
                </a:lnTo>
                <a:lnTo>
                  <a:pt x="12046" y="1077"/>
                </a:lnTo>
                <a:cubicBezTo>
                  <a:pt x="12191" y="1086"/>
                  <a:pt x="12289" y="1195"/>
                  <a:pt x="12325" y="1387"/>
                </a:cubicBezTo>
                <a:lnTo>
                  <a:pt x="12377" y="1683"/>
                </a:lnTo>
                <a:lnTo>
                  <a:pt x="12455" y="1387"/>
                </a:lnTo>
                <a:cubicBezTo>
                  <a:pt x="12497" y="1224"/>
                  <a:pt x="12609" y="1088"/>
                  <a:pt x="12702" y="1083"/>
                </a:cubicBezTo>
                <a:cubicBezTo>
                  <a:pt x="12836" y="1076"/>
                  <a:pt x="12827" y="1046"/>
                  <a:pt x="12658" y="949"/>
                </a:cubicBezTo>
                <a:cubicBezTo>
                  <a:pt x="12539" y="882"/>
                  <a:pt x="12440" y="718"/>
                  <a:pt x="12436" y="584"/>
                </a:cubicBezTo>
                <a:cubicBezTo>
                  <a:pt x="12433" y="478"/>
                  <a:pt x="12429" y="427"/>
                  <a:pt x="12418" y="431"/>
                </a:cubicBezTo>
                <a:close/>
                <a:moveTo>
                  <a:pt x="10626" y="15642"/>
                </a:moveTo>
                <a:cubicBezTo>
                  <a:pt x="10560" y="15642"/>
                  <a:pt x="10531" y="16324"/>
                  <a:pt x="10540" y="17627"/>
                </a:cubicBezTo>
                <a:cubicBezTo>
                  <a:pt x="10553" y="19499"/>
                  <a:pt x="10543" y="19620"/>
                  <a:pt x="10354" y="19809"/>
                </a:cubicBezTo>
                <a:cubicBezTo>
                  <a:pt x="10107" y="20055"/>
                  <a:pt x="10076" y="20955"/>
                  <a:pt x="10303" y="21278"/>
                </a:cubicBezTo>
                <a:cubicBezTo>
                  <a:pt x="10507" y="21569"/>
                  <a:pt x="10782" y="21544"/>
                  <a:pt x="11011" y="21217"/>
                </a:cubicBezTo>
                <a:cubicBezTo>
                  <a:pt x="11276" y="20840"/>
                  <a:pt x="11256" y="20248"/>
                  <a:pt x="10965" y="19858"/>
                </a:cubicBezTo>
                <a:cubicBezTo>
                  <a:pt x="10732" y="19546"/>
                  <a:pt x="10725" y="19494"/>
                  <a:pt x="10725" y="17592"/>
                </a:cubicBezTo>
                <a:cubicBezTo>
                  <a:pt x="10725" y="16327"/>
                  <a:pt x="10690" y="15642"/>
                  <a:pt x="10626" y="15642"/>
                </a:cubicBezTo>
                <a:close/>
                <a:moveTo>
                  <a:pt x="12396" y="19313"/>
                </a:moveTo>
                <a:cubicBezTo>
                  <a:pt x="12160" y="19313"/>
                  <a:pt x="11965" y="19375"/>
                  <a:pt x="11965" y="19449"/>
                </a:cubicBezTo>
                <a:cubicBezTo>
                  <a:pt x="11965" y="19524"/>
                  <a:pt x="12160" y="19586"/>
                  <a:pt x="12396" y="19586"/>
                </a:cubicBezTo>
                <a:cubicBezTo>
                  <a:pt x="12632" y="19586"/>
                  <a:pt x="12824" y="19524"/>
                  <a:pt x="12824" y="19449"/>
                </a:cubicBezTo>
                <a:cubicBezTo>
                  <a:pt x="12824" y="19375"/>
                  <a:pt x="12632" y="19313"/>
                  <a:pt x="12396" y="19313"/>
                </a:cubicBezTo>
                <a:close/>
              </a:path>
            </a:pathLst>
          </a:custGeom>
          <a:ln w="12700">
            <a:miter lim="400000"/>
          </a:ln>
        </p:spPr>
      </p:pic>
      <p:sp>
        <p:nvSpPr>
          <p:cNvPr id="693" name="边缘效应"/>
          <p:cNvSpPr txBox="1"/>
          <p:nvPr/>
        </p:nvSpPr>
        <p:spPr>
          <a:xfrm>
            <a:off x="1370628" y="1862937"/>
            <a:ext cx="1536701" cy="609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b="1"/>
            </a:lvl1pPr>
          </a:lstStyle>
          <a:p>
            <a:r>
              <a:t>边缘效应</a:t>
            </a:r>
          </a:p>
        </p:txBody>
      </p:sp>
      <p:sp>
        <p:nvSpPr>
          <p:cNvPr id="694" name="其中,f(h/δ)为边缘效应因子"/>
          <p:cNvSpPr txBox="1"/>
          <p:nvPr/>
        </p:nvSpPr>
        <p:spPr>
          <a:xfrm>
            <a:off x="706849" y="6244543"/>
            <a:ext cx="4254552" cy="609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a:latin typeface="Songti SC Regular"/>
                <a:ea typeface="Songti SC Regular"/>
                <a:cs typeface="Songti SC Regular"/>
                <a:sym typeface="Songti SC Regular"/>
              </a:defRPr>
            </a:lvl1pPr>
          </a:lstStyle>
          <a:p>
            <a:r>
              <a:t>其中,f(h/δ)为边缘效应因子</a:t>
            </a:r>
          </a:p>
        </p:txBody>
      </p:sp>
      <p:pic>
        <p:nvPicPr>
          <p:cNvPr id="695" name="图像" descr="图像"/>
          <p:cNvPicPr>
            <a:picLocks noChangeAspect="1"/>
          </p:cNvPicPr>
          <p:nvPr/>
        </p:nvPicPr>
        <p:blipFill>
          <a:blip r:embed="rId4">
            <a:extLst/>
          </a:blip>
          <a:srcRect t="33600" r="2060" b="1638"/>
          <a:stretch>
            <a:fillRect/>
          </a:stretch>
        </p:blipFill>
        <p:spPr>
          <a:xfrm rot="21540000">
            <a:off x="721124" y="6802900"/>
            <a:ext cx="11964609" cy="1173674"/>
          </a:xfrm>
          <a:custGeom>
            <a:avLst/>
            <a:gdLst/>
            <a:ahLst/>
            <a:cxnLst>
              <a:cxn ang="0">
                <a:pos x="wd2" y="hd2"/>
              </a:cxn>
              <a:cxn ang="5400000">
                <a:pos x="wd2" y="hd2"/>
              </a:cxn>
              <a:cxn ang="10800000">
                <a:pos x="wd2" y="hd2"/>
              </a:cxn>
              <a:cxn ang="16200000">
                <a:pos x="wd2" y="hd2"/>
              </a:cxn>
            </a:cxnLst>
            <a:rect l="0" t="0" r="r" b="b"/>
            <a:pathLst>
              <a:path w="21600" h="21440" extrusionOk="0">
                <a:moveTo>
                  <a:pt x="3951" y="302"/>
                </a:moveTo>
                <a:cubicBezTo>
                  <a:pt x="3429" y="143"/>
                  <a:pt x="2279" y="32"/>
                  <a:pt x="1371" y="6"/>
                </a:cubicBezTo>
                <a:cubicBezTo>
                  <a:pt x="1068" y="-3"/>
                  <a:pt x="792" y="-2"/>
                  <a:pt x="575" y="10"/>
                </a:cubicBezTo>
                <a:cubicBezTo>
                  <a:pt x="285" y="26"/>
                  <a:pt x="101" y="62"/>
                  <a:pt x="97" y="122"/>
                </a:cubicBezTo>
                <a:cubicBezTo>
                  <a:pt x="89" y="261"/>
                  <a:pt x="110" y="322"/>
                  <a:pt x="169" y="323"/>
                </a:cubicBezTo>
                <a:cubicBezTo>
                  <a:pt x="495" y="325"/>
                  <a:pt x="1650" y="546"/>
                  <a:pt x="1669" y="610"/>
                </a:cubicBezTo>
                <a:cubicBezTo>
                  <a:pt x="1690" y="675"/>
                  <a:pt x="1692" y="1227"/>
                  <a:pt x="1683" y="3940"/>
                </a:cubicBezTo>
                <a:cubicBezTo>
                  <a:pt x="1677" y="5732"/>
                  <a:pt x="1668" y="7280"/>
                  <a:pt x="1662" y="7374"/>
                </a:cubicBezTo>
                <a:cubicBezTo>
                  <a:pt x="1655" y="7479"/>
                  <a:pt x="1361" y="7554"/>
                  <a:pt x="891" y="7571"/>
                </a:cubicBezTo>
                <a:lnTo>
                  <a:pt x="131" y="7596"/>
                </a:lnTo>
                <a:lnTo>
                  <a:pt x="870" y="7749"/>
                </a:lnTo>
                <a:cubicBezTo>
                  <a:pt x="1277" y="7832"/>
                  <a:pt x="1621" y="7943"/>
                  <a:pt x="1634" y="7992"/>
                </a:cubicBezTo>
                <a:cubicBezTo>
                  <a:pt x="1654" y="8066"/>
                  <a:pt x="1657" y="8420"/>
                  <a:pt x="1646" y="9967"/>
                </a:cubicBezTo>
                <a:cubicBezTo>
                  <a:pt x="1639" y="11005"/>
                  <a:pt x="1633" y="12124"/>
                  <a:pt x="1635" y="12452"/>
                </a:cubicBezTo>
                <a:cubicBezTo>
                  <a:pt x="1636" y="12780"/>
                  <a:pt x="1629" y="13143"/>
                  <a:pt x="1620" y="13254"/>
                </a:cubicBezTo>
                <a:cubicBezTo>
                  <a:pt x="1610" y="13374"/>
                  <a:pt x="1609" y="13717"/>
                  <a:pt x="1618" y="14102"/>
                </a:cubicBezTo>
                <a:cubicBezTo>
                  <a:pt x="1629" y="14588"/>
                  <a:pt x="1626" y="14808"/>
                  <a:pt x="1607" y="14963"/>
                </a:cubicBezTo>
                <a:cubicBezTo>
                  <a:pt x="1589" y="15120"/>
                  <a:pt x="1388" y="15136"/>
                  <a:pt x="792" y="15051"/>
                </a:cubicBezTo>
                <a:lnTo>
                  <a:pt x="0" y="14940"/>
                </a:lnTo>
                <a:lnTo>
                  <a:pt x="0" y="15288"/>
                </a:lnTo>
                <a:lnTo>
                  <a:pt x="83" y="15296"/>
                </a:lnTo>
                <a:cubicBezTo>
                  <a:pt x="158" y="15297"/>
                  <a:pt x="1046" y="15487"/>
                  <a:pt x="2054" y="15724"/>
                </a:cubicBezTo>
                <a:cubicBezTo>
                  <a:pt x="2279" y="15776"/>
                  <a:pt x="2670" y="15859"/>
                  <a:pt x="2924" y="15906"/>
                </a:cubicBezTo>
                <a:cubicBezTo>
                  <a:pt x="3178" y="15954"/>
                  <a:pt x="3535" y="16038"/>
                  <a:pt x="3716" y="16090"/>
                </a:cubicBezTo>
                <a:cubicBezTo>
                  <a:pt x="3898" y="16142"/>
                  <a:pt x="4265" y="16218"/>
                  <a:pt x="4532" y="16263"/>
                </a:cubicBezTo>
                <a:cubicBezTo>
                  <a:pt x="4798" y="16307"/>
                  <a:pt x="5023" y="16390"/>
                  <a:pt x="5031" y="16445"/>
                </a:cubicBezTo>
                <a:cubicBezTo>
                  <a:pt x="5040" y="16501"/>
                  <a:pt x="5048" y="16722"/>
                  <a:pt x="5048" y="16934"/>
                </a:cubicBezTo>
                <a:cubicBezTo>
                  <a:pt x="5048" y="17303"/>
                  <a:pt x="5050" y="17301"/>
                  <a:pt x="5071" y="16880"/>
                </a:cubicBezTo>
                <a:cubicBezTo>
                  <a:pt x="5091" y="16482"/>
                  <a:pt x="5103" y="16433"/>
                  <a:pt x="5205" y="16418"/>
                </a:cubicBezTo>
                <a:cubicBezTo>
                  <a:pt x="5267" y="16409"/>
                  <a:pt x="5408" y="16452"/>
                  <a:pt x="5518" y="16509"/>
                </a:cubicBezTo>
                <a:cubicBezTo>
                  <a:pt x="5715" y="16612"/>
                  <a:pt x="5718" y="16621"/>
                  <a:pt x="5725" y="17054"/>
                </a:cubicBezTo>
                <a:lnTo>
                  <a:pt x="5732" y="17490"/>
                </a:lnTo>
                <a:lnTo>
                  <a:pt x="5743" y="17050"/>
                </a:lnTo>
                <a:lnTo>
                  <a:pt x="5755" y="16609"/>
                </a:lnTo>
                <a:lnTo>
                  <a:pt x="5775" y="16613"/>
                </a:lnTo>
                <a:lnTo>
                  <a:pt x="5779" y="16512"/>
                </a:lnTo>
                <a:lnTo>
                  <a:pt x="6210" y="16603"/>
                </a:lnTo>
                <a:cubicBezTo>
                  <a:pt x="6385" y="16638"/>
                  <a:pt x="6729" y="16693"/>
                  <a:pt x="7037" y="16742"/>
                </a:cubicBezTo>
                <a:cubicBezTo>
                  <a:pt x="7079" y="16748"/>
                  <a:pt x="7114" y="16754"/>
                  <a:pt x="7148" y="16761"/>
                </a:cubicBezTo>
                <a:cubicBezTo>
                  <a:pt x="7214" y="16771"/>
                  <a:pt x="7267" y="16777"/>
                  <a:pt x="7328" y="16786"/>
                </a:cubicBezTo>
                <a:cubicBezTo>
                  <a:pt x="7706" y="16840"/>
                  <a:pt x="8059" y="16917"/>
                  <a:pt x="8112" y="16960"/>
                </a:cubicBezTo>
                <a:cubicBezTo>
                  <a:pt x="8165" y="17004"/>
                  <a:pt x="8532" y="17090"/>
                  <a:pt x="8929" y="17141"/>
                </a:cubicBezTo>
                <a:cubicBezTo>
                  <a:pt x="9327" y="17192"/>
                  <a:pt x="9797" y="17268"/>
                  <a:pt x="9975" y="17318"/>
                </a:cubicBezTo>
                <a:cubicBezTo>
                  <a:pt x="10152" y="17368"/>
                  <a:pt x="10660" y="17488"/>
                  <a:pt x="11106" y="17583"/>
                </a:cubicBezTo>
                <a:cubicBezTo>
                  <a:pt x="11551" y="17678"/>
                  <a:pt x="12275" y="17839"/>
                  <a:pt x="12716" y="17933"/>
                </a:cubicBezTo>
                <a:cubicBezTo>
                  <a:pt x="13156" y="18027"/>
                  <a:pt x="13677" y="18141"/>
                  <a:pt x="13873" y="18195"/>
                </a:cubicBezTo>
                <a:cubicBezTo>
                  <a:pt x="14423" y="18349"/>
                  <a:pt x="16667" y="18792"/>
                  <a:pt x="17494" y="18907"/>
                </a:cubicBezTo>
                <a:cubicBezTo>
                  <a:pt x="17901" y="18964"/>
                  <a:pt x="18253" y="19051"/>
                  <a:pt x="18277" y="19104"/>
                </a:cubicBezTo>
                <a:cubicBezTo>
                  <a:pt x="18301" y="19157"/>
                  <a:pt x="18442" y="19195"/>
                  <a:pt x="18591" y="19181"/>
                </a:cubicBezTo>
                <a:cubicBezTo>
                  <a:pt x="18835" y="19158"/>
                  <a:pt x="19831" y="19314"/>
                  <a:pt x="21389" y="19624"/>
                </a:cubicBezTo>
                <a:cubicBezTo>
                  <a:pt x="21477" y="19642"/>
                  <a:pt x="21509" y="19635"/>
                  <a:pt x="21575" y="19643"/>
                </a:cubicBezTo>
                <a:lnTo>
                  <a:pt x="21576" y="19331"/>
                </a:lnTo>
                <a:cubicBezTo>
                  <a:pt x="20886" y="19322"/>
                  <a:pt x="20376" y="19142"/>
                  <a:pt x="20355" y="18884"/>
                </a:cubicBezTo>
                <a:cubicBezTo>
                  <a:pt x="20329" y="18547"/>
                  <a:pt x="20322" y="12375"/>
                  <a:pt x="20348" y="12211"/>
                </a:cubicBezTo>
                <a:cubicBezTo>
                  <a:pt x="20360" y="12134"/>
                  <a:pt x="20362" y="12017"/>
                  <a:pt x="20351" y="11885"/>
                </a:cubicBezTo>
                <a:cubicBezTo>
                  <a:pt x="20342" y="11773"/>
                  <a:pt x="20332" y="10253"/>
                  <a:pt x="20329" y="8510"/>
                </a:cubicBezTo>
                <a:lnTo>
                  <a:pt x="20323" y="5340"/>
                </a:lnTo>
                <a:lnTo>
                  <a:pt x="21132" y="5367"/>
                </a:lnTo>
                <a:cubicBezTo>
                  <a:pt x="21321" y="5373"/>
                  <a:pt x="21471" y="5362"/>
                  <a:pt x="21600" y="5348"/>
                </a:cubicBezTo>
                <a:lnTo>
                  <a:pt x="21600" y="5181"/>
                </a:lnTo>
                <a:cubicBezTo>
                  <a:pt x="21439" y="5117"/>
                  <a:pt x="21292" y="5044"/>
                  <a:pt x="20975" y="4998"/>
                </a:cubicBezTo>
                <a:cubicBezTo>
                  <a:pt x="20521" y="4933"/>
                  <a:pt x="20102" y="4851"/>
                  <a:pt x="20044" y="4812"/>
                </a:cubicBezTo>
                <a:cubicBezTo>
                  <a:pt x="19987" y="4773"/>
                  <a:pt x="19657" y="4696"/>
                  <a:pt x="19313" y="4639"/>
                </a:cubicBezTo>
                <a:cubicBezTo>
                  <a:pt x="18776" y="4552"/>
                  <a:pt x="17754" y="4334"/>
                  <a:pt x="16049" y="3940"/>
                </a:cubicBezTo>
                <a:cubicBezTo>
                  <a:pt x="15824" y="3888"/>
                  <a:pt x="15452" y="3800"/>
                  <a:pt x="15223" y="3750"/>
                </a:cubicBezTo>
                <a:cubicBezTo>
                  <a:pt x="14993" y="3701"/>
                  <a:pt x="14640" y="3623"/>
                  <a:pt x="14439" y="3576"/>
                </a:cubicBezTo>
                <a:cubicBezTo>
                  <a:pt x="13349" y="3319"/>
                  <a:pt x="13153" y="3268"/>
                  <a:pt x="12298" y="3016"/>
                </a:cubicBezTo>
                <a:cubicBezTo>
                  <a:pt x="12059" y="2946"/>
                  <a:pt x="11851" y="2898"/>
                  <a:pt x="11837" y="2913"/>
                </a:cubicBezTo>
                <a:cubicBezTo>
                  <a:pt x="11822" y="2928"/>
                  <a:pt x="11638" y="2875"/>
                  <a:pt x="11428" y="2790"/>
                </a:cubicBezTo>
                <a:cubicBezTo>
                  <a:pt x="11217" y="2705"/>
                  <a:pt x="10884" y="2587"/>
                  <a:pt x="10688" y="2529"/>
                </a:cubicBezTo>
                <a:cubicBezTo>
                  <a:pt x="10492" y="2470"/>
                  <a:pt x="10143" y="2350"/>
                  <a:pt x="9913" y="2261"/>
                </a:cubicBezTo>
                <a:cubicBezTo>
                  <a:pt x="9683" y="2172"/>
                  <a:pt x="9354" y="2050"/>
                  <a:pt x="9182" y="1994"/>
                </a:cubicBezTo>
                <a:cubicBezTo>
                  <a:pt x="9010" y="1939"/>
                  <a:pt x="8661" y="1814"/>
                  <a:pt x="8408" y="1720"/>
                </a:cubicBezTo>
                <a:cubicBezTo>
                  <a:pt x="8154" y="1626"/>
                  <a:pt x="7840" y="1514"/>
                  <a:pt x="7711" y="1466"/>
                </a:cubicBezTo>
                <a:cubicBezTo>
                  <a:pt x="7582" y="1419"/>
                  <a:pt x="7245" y="1300"/>
                  <a:pt x="6962" y="1204"/>
                </a:cubicBezTo>
                <a:cubicBezTo>
                  <a:pt x="6680" y="1107"/>
                  <a:pt x="6226" y="953"/>
                  <a:pt x="5953" y="859"/>
                </a:cubicBezTo>
                <a:cubicBezTo>
                  <a:pt x="5681" y="764"/>
                  <a:pt x="5246" y="636"/>
                  <a:pt x="4987" y="579"/>
                </a:cubicBezTo>
                <a:cubicBezTo>
                  <a:pt x="4729" y="522"/>
                  <a:pt x="4263" y="397"/>
                  <a:pt x="3951" y="302"/>
                </a:cubicBezTo>
                <a:close/>
                <a:moveTo>
                  <a:pt x="1024" y="1105"/>
                </a:moveTo>
                <a:cubicBezTo>
                  <a:pt x="1015" y="1021"/>
                  <a:pt x="748" y="6393"/>
                  <a:pt x="749" y="6632"/>
                </a:cubicBezTo>
                <a:cubicBezTo>
                  <a:pt x="749" y="6782"/>
                  <a:pt x="889" y="4161"/>
                  <a:pt x="970" y="2473"/>
                </a:cubicBezTo>
                <a:cubicBezTo>
                  <a:pt x="1004" y="1768"/>
                  <a:pt x="1028" y="1152"/>
                  <a:pt x="1024" y="1105"/>
                </a:cubicBezTo>
                <a:close/>
                <a:moveTo>
                  <a:pt x="1167" y="2493"/>
                </a:moveTo>
                <a:cubicBezTo>
                  <a:pt x="1141" y="2477"/>
                  <a:pt x="1130" y="2723"/>
                  <a:pt x="1138" y="3162"/>
                </a:cubicBezTo>
                <a:cubicBezTo>
                  <a:pt x="1146" y="3545"/>
                  <a:pt x="1140" y="3702"/>
                  <a:pt x="1114" y="3840"/>
                </a:cubicBezTo>
                <a:cubicBezTo>
                  <a:pt x="1079" y="4028"/>
                  <a:pt x="1050" y="5090"/>
                  <a:pt x="1070" y="5420"/>
                </a:cubicBezTo>
                <a:cubicBezTo>
                  <a:pt x="1076" y="5523"/>
                  <a:pt x="1100" y="5603"/>
                  <a:pt x="1123" y="5603"/>
                </a:cubicBezTo>
                <a:cubicBezTo>
                  <a:pt x="1180" y="5603"/>
                  <a:pt x="1226" y="4882"/>
                  <a:pt x="1212" y="4198"/>
                </a:cubicBezTo>
                <a:cubicBezTo>
                  <a:pt x="1205" y="3834"/>
                  <a:pt x="1210" y="3630"/>
                  <a:pt x="1229" y="3526"/>
                </a:cubicBezTo>
                <a:cubicBezTo>
                  <a:pt x="1261" y="3343"/>
                  <a:pt x="1245" y="2850"/>
                  <a:pt x="1199" y="2600"/>
                </a:cubicBezTo>
                <a:cubicBezTo>
                  <a:pt x="1187" y="2536"/>
                  <a:pt x="1176" y="2499"/>
                  <a:pt x="1167" y="2493"/>
                </a:cubicBezTo>
                <a:close/>
                <a:moveTo>
                  <a:pt x="616" y="2432"/>
                </a:moveTo>
                <a:cubicBezTo>
                  <a:pt x="602" y="2432"/>
                  <a:pt x="595" y="2518"/>
                  <a:pt x="601" y="2618"/>
                </a:cubicBezTo>
                <a:cubicBezTo>
                  <a:pt x="607" y="2718"/>
                  <a:pt x="596" y="3310"/>
                  <a:pt x="576" y="3933"/>
                </a:cubicBezTo>
                <a:cubicBezTo>
                  <a:pt x="556" y="4556"/>
                  <a:pt x="540" y="5126"/>
                  <a:pt x="540" y="5203"/>
                </a:cubicBezTo>
                <a:cubicBezTo>
                  <a:pt x="540" y="5280"/>
                  <a:pt x="557" y="5030"/>
                  <a:pt x="579" y="4652"/>
                </a:cubicBezTo>
                <a:cubicBezTo>
                  <a:pt x="624" y="3851"/>
                  <a:pt x="654" y="3870"/>
                  <a:pt x="649" y="4686"/>
                </a:cubicBezTo>
                <a:cubicBezTo>
                  <a:pt x="647" y="5040"/>
                  <a:pt x="654" y="5254"/>
                  <a:pt x="667" y="5254"/>
                </a:cubicBezTo>
                <a:cubicBezTo>
                  <a:pt x="680" y="5254"/>
                  <a:pt x="688" y="4958"/>
                  <a:pt x="690" y="4461"/>
                </a:cubicBezTo>
                <a:cubicBezTo>
                  <a:pt x="691" y="3811"/>
                  <a:pt x="686" y="3673"/>
                  <a:pt x="660" y="3673"/>
                </a:cubicBezTo>
                <a:cubicBezTo>
                  <a:pt x="617" y="3673"/>
                  <a:pt x="606" y="3424"/>
                  <a:pt x="626" y="2891"/>
                </a:cubicBezTo>
                <a:cubicBezTo>
                  <a:pt x="640" y="2524"/>
                  <a:pt x="638" y="2432"/>
                  <a:pt x="616" y="2432"/>
                </a:cubicBezTo>
                <a:close/>
                <a:moveTo>
                  <a:pt x="20817" y="7371"/>
                </a:moveTo>
                <a:cubicBezTo>
                  <a:pt x="20807" y="7371"/>
                  <a:pt x="20804" y="7446"/>
                  <a:pt x="20810" y="7543"/>
                </a:cubicBezTo>
                <a:cubicBezTo>
                  <a:pt x="20816" y="7640"/>
                  <a:pt x="20824" y="7721"/>
                  <a:pt x="20828" y="7721"/>
                </a:cubicBezTo>
                <a:cubicBezTo>
                  <a:pt x="20832" y="7721"/>
                  <a:pt x="20836" y="7637"/>
                  <a:pt x="20836" y="7541"/>
                </a:cubicBezTo>
                <a:cubicBezTo>
                  <a:pt x="20836" y="7444"/>
                  <a:pt x="20827" y="7371"/>
                  <a:pt x="20817" y="7371"/>
                </a:cubicBezTo>
                <a:close/>
                <a:moveTo>
                  <a:pt x="21455" y="7534"/>
                </a:moveTo>
                <a:cubicBezTo>
                  <a:pt x="21442" y="7546"/>
                  <a:pt x="21427" y="7611"/>
                  <a:pt x="21414" y="7751"/>
                </a:cubicBezTo>
                <a:cubicBezTo>
                  <a:pt x="21388" y="8011"/>
                  <a:pt x="21386" y="9201"/>
                  <a:pt x="21411" y="9665"/>
                </a:cubicBezTo>
                <a:cubicBezTo>
                  <a:pt x="21421" y="9853"/>
                  <a:pt x="21444" y="10008"/>
                  <a:pt x="21463" y="10008"/>
                </a:cubicBezTo>
                <a:cubicBezTo>
                  <a:pt x="21504" y="10008"/>
                  <a:pt x="21532" y="9505"/>
                  <a:pt x="21532" y="8773"/>
                </a:cubicBezTo>
                <a:cubicBezTo>
                  <a:pt x="21532" y="7993"/>
                  <a:pt x="21497" y="7499"/>
                  <a:pt x="21455" y="7534"/>
                </a:cubicBezTo>
                <a:close/>
                <a:moveTo>
                  <a:pt x="21268" y="7624"/>
                </a:moveTo>
                <a:cubicBezTo>
                  <a:pt x="21262" y="7594"/>
                  <a:pt x="21251" y="7778"/>
                  <a:pt x="21226" y="8248"/>
                </a:cubicBezTo>
                <a:cubicBezTo>
                  <a:pt x="21175" y="9231"/>
                  <a:pt x="21175" y="9305"/>
                  <a:pt x="21220" y="9305"/>
                </a:cubicBezTo>
                <a:cubicBezTo>
                  <a:pt x="21242" y="9305"/>
                  <a:pt x="21261" y="9443"/>
                  <a:pt x="21266" y="9654"/>
                </a:cubicBezTo>
                <a:cubicBezTo>
                  <a:pt x="21296" y="10794"/>
                  <a:pt x="21307" y="9116"/>
                  <a:pt x="21279" y="7894"/>
                </a:cubicBezTo>
                <a:cubicBezTo>
                  <a:pt x="21275" y="7738"/>
                  <a:pt x="21272" y="7643"/>
                  <a:pt x="21268" y="7624"/>
                </a:cubicBezTo>
                <a:close/>
                <a:moveTo>
                  <a:pt x="20836" y="9673"/>
                </a:moveTo>
                <a:cubicBezTo>
                  <a:pt x="20830" y="9673"/>
                  <a:pt x="20823" y="9717"/>
                  <a:pt x="20815" y="9799"/>
                </a:cubicBezTo>
                <a:cubicBezTo>
                  <a:pt x="20799" y="9964"/>
                  <a:pt x="20803" y="10006"/>
                  <a:pt x="20836" y="10006"/>
                </a:cubicBezTo>
                <a:cubicBezTo>
                  <a:pt x="20868" y="10006"/>
                  <a:pt x="20873" y="9964"/>
                  <a:pt x="20857" y="9799"/>
                </a:cubicBezTo>
                <a:cubicBezTo>
                  <a:pt x="20849" y="9717"/>
                  <a:pt x="20843" y="9673"/>
                  <a:pt x="20836" y="9673"/>
                </a:cubicBezTo>
                <a:close/>
                <a:moveTo>
                  <a:pt x="20992" y="9831"/>
                </a:moveTo>
                <a:cubicBezTo>
                  <a:pt x="20983" y="9831"/>
                  <a:pt x="20975" y="9912"/>
                  <a:pt x="20975" y="10009"/>
                </a:cubicBezTo>
                <a:cubicBezTo>
                  <a:pt x="20975" y="10106"/>
                  <a:pt x="20983" y="10186"/>
                  <a:pt x="20992" y="10186"/>
                </a:cubicBezTo>
                <a:cubicBezTo>
                  <a:pt x="21002" y="10186"/>
                  <a:pt x="21010" y="10105"/>
                  <a:pt x="21010" y="10008"/>
                </a:cubicBezTo>
                <a:cubicBezTo>
                  <a:pt x="21010" y="9911"/>
                  <a:pt x="21002" y="9831"/>
                  <a:pt x="20992" y="9831"/>
                </a:cubicBezTo>
                <a:close/>
                <a:moveTo>
                  <a:pt x="20923" y="12139"/>
                </a:moveTo>
                <a:cubicBezTo>
                  <a:pt x="20902" y="12139"/>
                  <a:pt x="20882" y="12153"/>
                  <a:pt x="20866" y="12172"/>
                </a:cubicBezTo>
                <a:cubicBezTo>
                  <a:pt x="20835" y="12211"/>
                  <a:pt x="20861" y="12240"/>
                  <a:pt x="20923" y="12240"/>
                </a:cubicBezTo>
                <a:cubicBezTo>
                  <a:pt x="20985" y="12240"/>
                  <a:pt x="21011" y="12210"/>
                  <a:pt x="20980" y="12170"/>
                </a:cubicBezTo>
                <a:cubicBezTo>
                  <a:pt x="20964" y="12151"/>
                  <a:pt x="20944" y="12139"/>
                  <a:pt x="20923" y="12139"/>
                </a:cubicBezTo>
                <a:close/>
                <a:moveTo>
                  <a:pt x="1090" y="8824"/>
                </a:moveTo>
                <a:cubicBezTo>
                  <a:pt x="1082" y="8746"/>
                  <a:pt x="818" y="13914"/>
                  <a:pt x="818" y="14142"/>
                </a:cubicBezTo>
                <a:cubicBezTo>
                  <a:pt x="818" y="14482"/>
                  <a:pt x="851" y="13912"/>
                  <a:pt x="967" y="11572"/>
                </a:cubicBezTo>
                <a:cubicBezTo>
                  <a:pt x="1039" y="10109"/>
                  <a:pt x="1095" y="8873"/>
                  <a:pt x="1090" y="8824"/>
                </a:cubicBezTo>
                <a:close/>
                <a:moveTo>
                  <a:pt x="1239" y="10011"/>
                </a:moveTo>
                <a:cubicBezTo>
                  <a:pt x="1211" y="10011"/>
                  <a:pt x="1199" y="10568"/>
                  <a:pt x="1221" y="10834"/>
                </a:cubicBezTo>
                <a:cubicBezTo>
                  <a:pt x="1238" y="11036"/>
                  <a:pt x="1231" y="11180"/>
                  <a:pt x="1187" y="11590"/>
                </a:cubicBezTo>
                <a:cubicBezTo>
                  <a:pt x="1130" y="12118"/>
                  <a:pt x="1115" y="12766"/>
                  <a:pt x="1153" y="13142"/>
                </a:cubicBezTo>
                <a:cubicBezTo>
                  <a:pt x="1206" y="13686"/>
                  <a:pt x="1288" y="13062"/>
                  <a:pt x="1288" y="12108"/>
                </a:cubicBezTo>
                <a:cubicBezTo>
                  <a:pt x="1288" y="11648"/>
                  <a:pt x="1297" y="11374"/>
                  <a:pt x="1314" y="11307"/>
                </a:cubicBezTo>
                <a:cubicBezTo>
                  <a:pt x="1351" y="11164"/>
                  <a:pt x="1347" y="10939"/>
                  <a:pt x="1298" y="10442"/>
                </a:cubicBezTo>
                <a:cubicBezTo>
                  <a:pt x="1274" y="10204"/>
                  <a:pt x="1248" y="10011"/>
                  <a:pt x="1239" y="10011"/>
                </a:cubicBezTo>
                <a:close/>
                <a:moveTo>
                  <a:pt x="1396" y="10046"/>
                </a:moveTo>
                <a:cubicBezTo>
                  <a:pt x="1383" y="10003"/>
                  <a:pt x="1389" y="10235"/>
                  <a:pt x="1412" y="10621"/>
                </a:cubicBezTo>
                <a:cubicBezTo>
                  <a:pt x="1445" y="11186"/>
                  <a:pt x="1447" y="11348"/>
                  <a:pt x="1430" y="11937"/>
                </a:cubicBezTo>
                <a:cubicBezTo>
                  <a:pt x="1419" y="12306"/>
                  <a:pt x="1398" y="12708"/>
                  <a:pt x="1384" y="12828"/>
                </a:cubicBezTo>
                <a:cubicBezTo>
                  <a:pt x="1369" y="12948"/>
                  <a:pt x="1357" y="13125"/>
                  <a:pt x="1357" y="13222"/>
                </a:cubicBezTo>
                <a:cubicBezTo>
                  <a:pt x="1357" y="13647"/>
                  <a:pt x="1439" y="12807"/>
                  <a:pt x="1462" y="12139"/>
                </a:cubicBezTo>
                <a:cubicBezTo>
                  <a:pt x="1486" y="11453"/>
                  <a:pt x="1485" y="11354"/>
                  <a:pt x="1453" y="10759"/>
                </a:cubicBezTo>
                <a:cubicBezTo>
                  <a:pt x="1434" y="10407"/>
                  <a:pt x="1409" y="10085"/>
                  <a:pt x="1396" y="10046"/>
                </a:cubicBezTo>
                <a:close/>
                <a:moveTo>
                  <a:pt x="702" y="10010"/>
                </a:moveTo>
                <a:cubicBezTo>
                  <a:pt x="689" y="10011"/>
                  <a:pt x="609" y="12365"/>
                  <a:pt x="609" y="12742"/>
                </a:cubicBezTo>
                <a:cubicBezTo>
                  <a:pt x="609" y="12839"/>
                  <a:pt x="628" y="12605"/>
                  <a:pt x="649" y="12227"/>
                </a:cubicBezTo>
                <a:cubicBezTo>
                  <a:pt x="694" y="11427"/>
                  <a:pt x="724" y="11438"/>
                  <a:pt x="718" y="12254"/>
                </a:cubicBezTo>
                <a:cubicBezTo>
                  <a:pt x="716" y="12608"/>
                  <a:pt x="723" y="12822"/>
                  <a:pt x="736" y="12822"/>
                </a:cubicBezTo>
                <a:cubicBezTo>
                  <a:pt x="749" y="12822"/>
                  <a:pt x="758" y="12525"/>
                  <a:pt x="760" y="12044"/>
                </a:cubicBezTo>
                <a:cubicBezTo>
                  <a:pt x="763" y="11365"/>
                  <a:pt x="758" y="11254"/>
                  <a:pt x="725" y="11203"/>
                </a:cubicBezTo>
                <a:cubicBezTo>
                  <a:pt x="686" y="11143"/>
                  <a:pt x="684" y="11066"/>
                  <a:pt x="704" y="10402"/>
                </a:cubicBezTo>
                <a:cubicBezTo>
                  <a:pt x="711" y="10184"/>
                  <a:pt x="710" y="10010"/>
                  <a:pt x="702" y="10010"/>
                </a:cubicBezTo>
                <a:close/>
                <a:moveTo>
                  <a:pt x="530" y="10009"/>
                </a:moveTo>
                <a:cubicBezTo>
                  <a:pt x="511" y="10009"/>
                  <a:pt x="452" y="11174"/>
                  <a:pt x="452" y="11554"/>
                </a:cubicBezTo>
                <a:cubicBezTo>
                  <a:pt x="452" y="11777"/>
                  <a:pt x="465" y="12194"/>
                  <a:pt x="479" y="12480"/>
                </a:cubicBezTo>
                <a:cubicBezTo>
                  <a:pt x="494" y="12765"/>
                  <a:pt x="509" y="13001"/>
                  <a:pt x="514" y="13001"/>
                </a:cubicBezTo>
                <a:cubicBezTo>
                  <a:pt x="519" y="13001"/>
                  <a:pt x="511" y="12769"/>
                  <a:pt x="497" y="12483"/>
                </a:cubicBezTo>
                <a:cubicBezTo>
                  <a:pt x="461" y="11787"/>
                  <a:pt x="463" y="11265"/>
                  <a:pt x="505" y="10577"/>
                </a:cubicBezTo>
                <a:cubicBezTo>
                  <a:pt x="524" y="10262"/>
                  <a:pt x="535" y="10009"/>
                  <a:pt x="530" y="10009"/>
                </a:cubicBezTo>
                <a:close/>
                <a:moveTo>
                  <a:pt x="316" y="10624"/>
                </a:moveTo>
                <a:cubicBezTo>
                  <a:pt x="298" y="10653"/>
                  <a:pt x="282" y="11110"/>
                  <a:pt x="273" y="11856"/>
                </a:cubicBezTo>
                <a:lnTo>
                  <a:pt x="263" y="12739"/>
                </a:lnTo>
                <a:lnTo>
                  <a:pt x="289" y="12055"/>
                </a:lnTo>
                <a:cubicBezTo>
                  <a:pt x="302" y="11677"/>
                  <a:pt x="321" y="11273"/>
                  <a:pt x="330" y="11163"/>
                </a:cubicBezTo>
                <a:cubicBezTo>
                  <a:pt x="339" y="11052"/>
                  <a:pt x="340" y="10865"/>
                  <a:pt x="333" y="10743"/>
                </a:cubicBezTo>
                <a:cubicBezTo>
                  <a:pt x="327" y="10652"/>
                  <a:pt x="321" y="10614"/>
                  <a:pt x="316" y="10624"/>
                </a:cubicBezTo>
                <a:close/>
                <a:moveTo>
                  <a:pt x="21158" y="14414"/>
                </a:moveTo>
                <a:cubicBezTo>
                  <a:pt x="21148" y="14414"/>
                  <a:pt x="21152" y="14495"/>
                  <a:pt x="21167" y="14589"/>
                </a:cubicBezTo>
                <a:cubicBezTo>
                  <a:pt x="21181" y="14683"/>
                  <a:pt x="21201" y="14756"/>
                  <a:pt x="21210" y="14756"/>
                </a:cubicBezTo>
                <a:cubicBezTo>
                  <a:pt x="21220" y="14756"/>
                  <a:pt x="21215" y="14682"/>
                  <a:pt x="21201" y="14588"/>
                </a:cubicBezTo>
                <a:cubicBezTo>
                  <a:pt x="21187" y="14494"/>
                  <a:pt x="21167" y="14414"/>
                  <a:pt x="21158" y="14414"/>
                </a:cubicBezTo>
                <a:close/>
                <a:moveTo>
                  <a:pt x="20734" y="14411"/>
                </a:moveTo>
                <a:cubicBezTo>
                  <a:pt x="20728" y="14411"/>
                  <a:pt x="20723" y="15002"/>
                  <a:pt x="20723" y="15729"/>
                </a:cubicBezTo>
                <a:cubicBezTo>
                  <a:pt x="20723" y="16492"/>
                  <a:pt x="20730" y="17051"/>
                  <a:pt x="20740" y="17052"/>
                </a:cubicBezTo>
                <a:cubicBezTo>
                  <a:pt x="20750" y="17052"/>
                  <a:pt x="20755" y="16536"/>
                  <a:pt x="20752" y="15734"/>
                </a:cubicBezTo>
                <a:cubicBezTo>
                  <a:pt x="20749" y="15007"/>
                  <a:pt x="20741" y="14411"/>
                  <a:pt x="20734" y="14411"/>
                </a:cubicBezTo>
                <a:close/>
                <a:moveTo>
                  <a:pt x="21408" y="14690"/>
                </a:moveTo>
                <a:cubicBezTo>
                  <a:pt x="21404" y="14720"/>
                  <a:pt x="21403" y="14845"/>
                  <a:pt x="21406" y="15016"/>
                </a:cubicBezTo>
                <a:cubicBezTo>
                  <a:pt x="21410" y="15244"/>
                  <a:pt x="21405" y="15474"/>
                  <a:pt x="21395" y="15536"/>
                </a:cubicBezTo>
                <a:cubicBezTo>
                  <a:pt x="21383" y="15609"/>
                  <a:pt x="21388" y="15828"/>
                  <a:pt x="21407" y="16162"/>
                </a:cubicBezTo>
                <a:cubicBezTo>
                  <a:pt x="21423" y="16444"/>
                  <a:pt x="21439" y="16642"/>
                  <a:pt x="21443" y="16603"/>
                </a:cubicBezTo>
                <a:cubicBezTo>
                  <a:pt x="21447" y="16564"/>
                  <a:pt x="21437" y="16339"/>
                  <a:pt x="21421" y="16099"/>
                </a:cubicBezTo>
                <a:cubicBezTo>
                  <a:pt x="21404" y="15832"/>
                  <a:pt x="21400" y="15619"/>
                  <a:pt x="21411" y="15553"/>
                </a:cubicBezTo>
                <a:cubicBezTo>
                  <a:pt x="21432" y="15421"/>
                  <a:pt x="21433" y="14818"/>
                  <a:pt x="21413" y="14691"/>
                </a:cubicBezTo>
                <a:cubicBezTo>
                  <a:pt x="21411" y="14678"/>
                  <a:pt x="21409" y="14680"/>
                  <a:pt x="21408" y="14690"/>
                </a:cubicBezTo>
                <a:close/>
                <a:moveTo>
                  <a:pt x="21571" y="14798"/>
                </a:moveTo>
                <a:cubicBezTo>
                  <a:pt x="21537" y="14839"/>
                  <a:pt x="21523" y="14990"/>
                  <a:pt x="21512" y="15383"/>
                </a:cubicBezTo>
                <a:cubicBezTo>
                  <a:pt x="21497" y="15966"/>
                  <a:pt x="21522" y="16979"/>
                  <a:pt x="21555" y="17116"/>
                </a:cubicBezTo>
                <a:cubicBezTo>
                  <a:pt x="21564" y="17154"/>
                  <a:pt x="21571" y="17156"/>
                  <a:pt x="21579" y="17164"/>
                </a:cubicBezTo>
                <a:lnTo>
                  <a:pt x="21583" y="14815"/>
                </a:lnTo>
                <a:cubicBezTo>
                  <a:pt x="21579" y="14813"/>
                  <a:pt x="21576" y="14793"/>
                  <a:pt x="21571" y="14798"/>
                </a:cubicBezTo>
                <a:close/>
                <a:moveTo>
                  <a:pt x="21097" y="15121"/>
                </a:moveTo>
                <a:lnTo>
                  <a:pt x="21097" y="15810"/>
                </a:lnTo>
                <a:cubicBezTo>
                  <a:pt x="21097" y="16187"/>
                  <a:pt x="21102" y="16625"/>
                  <a:pt x="21108" y="16783"/>
                </a:cubicBezTo>
                <a:cubicBezTo>
                  <a:pt x="21115" y="16971"/>
                  <a:pt x="21135" y="17053"/>
                  <a:pt x="21165" y="17018"/>
                </a:cubicBezTo>
                <a:cubicBezTo>
                  <a:pt x="21204" y="16972"/>
                  <a:pt x="21210" y="16884"/>
                  <a:pt x="21210" y="16366"/>
                </a:cubicBezTo>
                <a:cubicBezTo>
                  <a:pt x="21210" y="15871"/>
                  <a:pt x="21200" y="15706"/>
                  <a:pt x="21153" y="15442"/>
                </a:cubicBezTo>
                <a:lnTo>
                  <a:pt x="21097" y="15121"/>
                </a:lnTo>
                <a:close/>
                <a:moveTo>
                  <a:pt x="259" y="12927"/>
                </a:moveTo>
                <a:cubicBezTo>
                  <a:pt x="255" y="12880"/>
                  <a:pt x="241" y="13019"/>
                  <a:pt x="228" y="13233"/>
                </a:cubicBezTo>
                <a:cubicBezTo>
                  <a:pt x="206" y="13604"/>
                  <a:pt x="206" y="13605"/>
                  <a:pt x="236" y="13314"/>
                </a:cubicBezTo>
                <a:cubicBezTo>
                  <a:pt x="254" y="13147"/>
                  <a:pt x="264" y="12973"/>
                  <a:pt x="259" y="12927"/>
                </a:cubicBezTo>
                <a:close/>
                <a:moveTo>
                  <a:pt x="20888" y="16875"/>
                </a:moveTo>
                <a:cubicBezTo>
                  <a:pt x="20879" y="16875"/>
                  <a:pt x="20871" y="16956"/>
                  <a:pt x="20871" y="17053"/>
                </a:cubicBezTo>
                <a:cubicBezTo>
                  <a:pt x="20871" y="17150"/>
                  <a:pt x="20878" y="17230"/>
                  <a:pt x="20888" y="17230"/>
                </a:cubicBezTo>
                <a:cubicBezTo>
                  <a:pt x="20897" y="17230"/>
                  <a:pt x="20905" y="17149"/>
                  <a:pt x="20905" y="17052"/>
                </a:cubicBezTo>
                <a:cubicBezTo>
                  <a:pt x="20905" y="16955"/>
                  <a:pt x="20898" y="16875"/>
                  <a:pt x="20888" y="16875"/>
                </a:cubicBezTo>
                <a:close/>
                <a:moveTo>
                  <a:pt x="5732" y="18701"/>
                </a:moveTo>
                <a:cubicBezTo>
                  <a:pt x="5730" y="18719"/>
                  <a:pt x="5729" y="18786"/>
                  <a:pt x="5728" y="18889"/>
                </a:cubicBezTo>
                <a:cubicBezTo>
                  <a:pt x="5727" y="19074"/>
                  <a:pt x="5731" y="19174"/>
                  <a:pt x="5737" y="19115"/>
                </a:cubicBezTo>
                <a:cubicBezTo>
                  <a:pt x="5739" y="19099"/>
                  <a:pt x="5739" y="19070"/>
                  <a:pt x="5740" y="19043"/>
                </a:cubicBezTo>
                <a:cubicBezTo>
                  <a:pt x="5740" y="18996"/>
                  <a:pt x="5741" y="18952"/>
                  <a:pt x="5741" y="18905"/>
                </a:cubicBezTo>
                <a:cubicBezTo>
                  <a:pt x="5741" y="18863"/>
                  <a:pt x="5740" y="18823"/>
                  <a:pt x="5738" y="18782"/>
                </a:cubicBezTo>
                <a:cubicBezTo>
                  <a:pt x="5736" y="18711"/>
                  <a:pt x="5734" y="18682"/>
                  <a:pt x="5732" y="18701"/>
                </a:cubicBezTo>
                <a:close/>
                <a:moveTo>
                  <a:pt x="3103" y="20426"/>
                </a:moveTo>
                <a:cubicBezTo>
                  <a:pt x="3094" y="20381"/>
                  <a:pt x="3080" y="20454"/>
                  <a:pt x="3064" y="20659"/>
                </a:cubicBezTo>
                <a:cubicBezTo>
                  <a:pt x="3046" y="20869"/>
                  <a:pt x="3046" y="20977"/>
                  <a:pt x="3063" y="21188"/>
                </a:cubicBezTo>
                <a:cubicBezTo>
                  <a:pt x="3097" y="21597"/>
                  <a:pt x="3116" y="21508"/>
                  <a:pt x="3116" y="20929"/>
                </a:cubicBezTo>
                <a:cubicBezTo>
                  <a:pt x="3116" y="20640"/>
                  <a:pt x="3112" y="20471"/>
                  <a:pt x="3103" y="20426"/>
                </a:cubicBezTo>
                <a:close/>
                <a:moveTo>
                  <a:pt x="5366" y="20993"/>
                </a:moveTo>
                <a:cubicBezTo>
                  <a:pt x="5364" y="21011"/>
                  <a:pt x="5363" y="21071"/>
                  <a:pt x="5363" y="21174"/>
                </a:cubicBezTo>
                <a:cubicBezTo>
                  <a:pt x="5362" y="21359"/>
                  <a:pt x="5366" y="21466"/>
                  <a:pt x="5372" y="21407"/>
                </a:cubicBezTo>
                <a:cubicBezTo>
                  <a:pt x="5378" y="21349"/>
                  <a:pt x="5378" y="21194"/>
                  <a:pt x="5373" y="21067"/>
                </a:cubicBezTo>
                <a:cubicBezTo>
                  <a:pt x="5370" y="20996"/>
                  <a:pt x="5368" y="20974"/>
                  <a:pt x="5366" y="20993"/>
                </a:cubicBezTo>
                <a:close/>
              </a:path>
            </a:pathLst>
          </a:custGeom>
          <a:ln w="12700">
            <a:miter lim="400000"/>
          </a:ln>
        </p:spPr>
      </p:pic>
      <p:sp>
        <p:nvSpPr>
          <p:cNvPr id="2" name="灯片编号占位符 1"/>
          <p:cNvSpPr>
            <a:spLocks noGrp="1"/>
          </p:cNvSpPr>
          <p:nvPr>
            <p:ph type="sldNum" sz="quarter" idx="2"/>
          </p:nvPr>
        </p:nvSpPr>
        <p:spPr/>
        <p:txBody>
          <a:bodyPr/>
          <a:lstStyle/>
          <a:p>
            <a:fld id="{86CB4B4D-7CA3-9044-876B-883B54F8677D}" type="slidenum">
              <a:rPr lang="en-US" altLang="zh-CN" smtClean="0"/>
              <a:t>22</a:t>
            </a:fld>
            <a:endParaRPr lang="zh-CN" altLang="en-US"/>
          </a:p>
        </p:txBody>
      </p:sp>
    </p:spTree>
  </p:cSld>
  <p:clrMapOvr>
    <a:masterClrMapping/>
  </p:clrMapOvr>
  <p:transition spd="med"/>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7" name="降低边缘效应的方法"/>
          <p:cNvSpPr txBox="1"/>
          <p:nvPr/>
        </p:nvSpPr>
        <p:spPr>
          <a:xfrm>
            <a:off x="1073929" y="1873891"/>
            <a:ext cx="400050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400"/>
            </a:lvl1pPr>
          </a:lstStyle>
          <a:p>
            <a:r>
              <a:t>降低边缘效应的方法</a:t>
            </a:r>
          </a:p>
        </p:txBody>
      </p:sp>
      <p:sp>
        <p:nvSpPr>
          <p:cNvPr id="698" name="电极应做的极薄，使之与极间距相比很小。"/>
          <p:cNvSpPr txBox="1"/>
          <p:nvPr/>
        </p:nvSpPr>
        <p:spPr>
          <a:xfrm>
            <a:off x="728823" y="2752699"/>
            <a:ext cx="12146098" cy="609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marL="388937" indent="-388937" algn="l">
              <a:buSzPct val="50000"/>
              <a:buBlip>
                <a:blip r:embed="rId2"/>
              </a:buBlip>
            </a:lvl1pPr>
          </a:lstStyle>
          <a:p>
            <a:r>
              <a:t>电极应做的极薄，使之与极间距相比很小。</a:t>
            </a:r>
          </a:p>
        </p:txBody>
      </p:sp>
      <p:sp>
        <p:nvSpPr>
          <p:cNvPr id="699" name="可在结构上增设等位环来消除边缘效应"/>
          <p:cNvSpPr txBox="1"/>
          <p:nvPr/>
        </p:nvSpPr>
        <p:spPr>
          <a:xfrm>
            <a:off x="703117" y="3529908"/>
            <a:ext cx="6548438" cy="609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marL="388937" indent="-388937" algn="l">
              <a:buSzPct val="50000"/>
              <a:buBlip>
                <a:blip r:embed="rId2"/>
              </a:buBlip>
            </a:lvl1pPr>
          </a:lstStyle>
          <a:p>
            <a:r>
              <a:t>可在结构上增设等位环来消除边缘效应</a:t>
            </a:r>
          </a:p>
        </p:txBody>
      </p:sp>
      <p:pic>
        <p:nvPicPr>
          <p:cNvPr id="700" name="C:\Users\bamboo\AppData\Roaming\Tencent\Users\1426818\QQ\WinTemp\RichOle\HV@6XJ@54B3V_[0D{ZLQ_6Q.png" descr="C:\Users\bamboo\AppData\Roaming\Tencent\Users\1426818\QQ\WinTemp\RichOle\HV@6XJ@54B3V_[0D{ZLQ_6Q.png"/>
          <p:cNvPicPr>
            <a:picLocks noChangeAspect="1"/>
          </p:cNvPicPr>
          <p:nvPr/>
        </p:nvPicPr>
        <p:blipFill>
          <a:blip r:embed="rId3">
            <a:extLst/>
          </a:blip>
          <a:srcRect l="13967" t="40660" r="19200"/>
          <a:stretch>
            <a:fillRect/>
          </a:stretch>
        </p:blipFill>
        <p:spPr>
          <a:xfrm>
            <a:off x="4890594" y="5237411"/>
            <a:ext cx="5570638" cy="3069217"/>
          </a:xfrm>
          <a:prstGeom prst="rect">
            <a:avLst/>
          </a:prstGeom>
          <a:ln w="12700">
            <a:miter lim="400000"/>
          </a:ln>
        </p:spPr>
      </p:pic>
      <p:sp>
        <p:nvSpPr>
          <p:cNvPr id="701" name="等位环3与电极2同平面并将电极2包围，彼此电绝缘但等电位，使电极1和2之间的电场基本均匀，而发散的边缘电场发生在等位环3外周不影响传感器两极板间电场。"/>
          <p:cNvSpPr txBox="1"/>
          <p:nvPr/>
        </p:nvSpPr>
        <p:spPr>
          <a:xfrm>
            <a:off x="1323843" y="4304648"/>
            <a:ext cx="11350585" cy="1625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l">
              <a:defRPr>
                <a:latin typeface="Songti SC Regular"/>
                <a:ea typeface="Songti SC Regular"/>
                <a:cs typeface="Songti SC Regular"/>
                <a:sym typeface="Songti SC Regular"/>
              </a:defRPr>
            </a:lvl1pPr>
          </a:lstStyle>
          <a:p>
            <a:r>
              <a:t>等位环3与电极2同平面并将电极2包围，彼此电绝缘但等电位，使电极1和2之间的电场基本均匀，而发散的边缘电场发生在等位环3外周不影响传感器两极板间电场。</a:t>
            </a:r>
          </a:p>
        </p:txBody>
      </p:sp>
      <p:sp>
        <p:nvSpPr>
          <p:cNvPr id="702" name="主要问题"/>
          <p:cNvSpPr txBox="1">
            <a:spLocks noGrp="1"/>
          </p:cNvSpPr>
          <p:nvPr>
            <p:ph type="title"/>
          </p:nvPr>
        </p:nvSpPr>
        <p:spPr>
          <a:prstGeom prst="rect">
            <a:avLst/>
          </a:prstGeom>
        </p:spPr>
        <p:txBody>
          <a:bodyPr/>
          <a:lstStyle/>
          <a:p>
            <a:r>
              <a:t>主要问题</a:t>
            </a:r>
          </a:p>
        </p:txBody>
      </p:sp>
      <p:sp>
        <p:nvSpPr>
          <p:cNvPr id="2" name="灯片编号占位符 1"/>
          <p:cNvSpPr>
            <a:spLocks noGrp="1"/>
          </p:cNvSpPr>
          <p:nvPr>
            <p:ph type="sldNum" sz="quarter" idx="2"/>
          </p:nvPr>
        </p:nvSpPr>
        <p:spPr/>
        <p:txBody>
          <a:bodyPr/>
          <a:lstStyle/>
          <a:p>
            <a:fld id="{86CB4B4D-7CA3-9044-876B-883B54F8677D}" type="slidenum">
              <a:rPr lang="en-US" altLang="zh-CN" smtClean="0"/>
              <a:t>23</a:t>
            </a:fld>
            <a:endParaRPr lang="zh-CN" altLang="en-US"/>
          </a:p>
        </p:txBody>
      </p:sp>
    </p:spTree>
  </p:cSld>
  <p:clrMapOvr>
    <a:masterClrMapping/>
  </p:clrMapOvr>
  <p:transition spd="med"/>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4" name="电容式传感器两极板间因存在静电场，而作用有静电引力或力矩。静电引力的大小与极板间的工作电压、介电常数、极间距离有关。通常这种静电引力很小，但在采用推动力很小的弹性敏感元件情况下，须考虑因静电引力造成的测量误差。"/>
          <p:cNvSpPr txBox="1"/>
          <p:nvPr/>
        </p:nvSpPr>
        <p:spPr>
          <a:xfrm>
            <a:off x="754451" y="2442216"/>
            <a:ext cx="11886692" cy="2133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l">
              <a:spcBef>
                <a:spcPts val="3200"/>
              </a:spcBef>
              <a:defRPr>
                <a:latin typeface="Kaiti SC Regular"/>
                <a:ea typeface="Kaiti SC Regular"/>
                <a:cs typeface="Kaiti SC Regular"/>
                <a:sym typeface="Kaiti SC Regular"/>
              </a:defRPr>
            </a:lvl1pPr>
          </a:lstStyle>
          <a:p>
            <a:r>
              <a:t>电容式传感器两极板间因存在静电场，而作用有静电引力或力矩。静电引力的大小与极板间的工作电压、介电常数、极间距离有关。通常这种静电引力很小，但在采用推动力很小的弹性敏感元件情况下，须考虑因静电引力造成的测量误差。</a:t>
            </a:r>
          </a:p>
        </p:txBody>
      </p:sp>
      <p:sp>
        <p:nvSpPr>
          <p:cNvPr id="705" name="主要问题"/>
          <p:cNvSpPr txBox="1">
            <a:spLocks noGrp="1"/>
          </p:cNvSpPr>
          <p:nvPr>
            <p:ph type="title"/>
          </p:nvPr>
        </p:nvSpPr>
        <p:spPr>
          <a:prstGeom prst="rect">
            <a:avLst/>
          </a:prstGeom>
        </p:spPr>
        <p:txBody>
          <a:bodyPr/>
          <a:lstStyle/>
          <a:p>
            <a:r>
              <a:t>主要问题</a:t>
            </a:r>
          </a:p>
        </p:txBody>
      </p:sp>
      <p:sp>
        <p:nvSpPr>
          <p:cNvPr id="706" name="静电引力"/>
          <p:cNvSpPr txBox="1"/>
          <p:nvPr/>
        </p:nvSpPr>
        <p:spPr>
          <a:xfrm>
            <a:off x="912290" y="1774883"/>
            <a:ext cx="1638301" cy="635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000" b="1"/>
            </a:lvl1pPr>
          </a:lstStyle>
          <a:p>
            <a:r>
              <a:t>静电引力</a:t>
            </a:r>
          </a:p>
        </p:txBody>
      </p:sp>
      <p:sp>
        <p:nvSpPr>
          <p:cNvPr id="707" name="电容式传感器由于受结构与尺寸的限制，其电容量都很小(几pF到几十pF)，属于小功率、高阻抗器件，因此极易受外界干扰，尤其是受大于它几倍、几十倍的、且具有随机性的电缆寄生电容的干扰，它与传感器电容相并联，严重影响感器的输出特性，甚至会淹没有用信号而不能使用。消灭寄生电容影响，是电容式传感器实用的关键。"/>
          <p:cNvSpPr txBox="1"/>
          <p:nvPr/>
        </p:nvSpPr>
        <p:spPr>
          <a:xfrm>
            <a:off x="691990" y="5282314"/>
            <a:ext cx="12011615" cy="2641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l">
              <a:spcBef>
                <a:spcPts val="3200"/>
              </a:spcBef>
            </a:pPr>
            <a:r>
              <a:rPr>
                <a:latin typeface="Kaiti SC Regular"/>
                <a:ea typeface="Kaiti SC Regular"/>
                <a:cs typeface="Kaiti SC Regular"/>
                <a:sym typeface="Kaiti SC Regular"/>
              </a:rPr>
              <a:t>电容式传感器由于受结构与尺寸的限制，其电容量都很小(几pF到几十pF)，属于小功率、高阻抗器件，因此极易受外界干扰，尤其是受大于它几倍、几十倍的、且具有随机性的电缆寄生电容的干扰，它与传感器电容相并联，严重影响感器的输出特性，甚至会淹没有用信号而不能使用。消灭寄生电容影响，是电容式传感器实用的关键。</a:t>
            </a:r>
          </a:p>
        </p:txBody>
      </p:sp>
      <p:sp>
        <p:nvSpPr>
          <p:cNvPr id="708" name="寄生电容"/>
          <p:cNvSpPr txBox="1"/>
          <p:nvPr/>
        </p:nvSpPr>
        <p:spPr>
          <a:xfrm>
            <a:off x="831807" y="4722691"/>
            <a:ext cx="1638301" cy="635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000" b="1"/>
            </a:lvl1pPr>
          </a:lstStyle>
          <a:p>
            <a:r>
              <a:rPr dirty="0" err="1"/>
              <a:t>寄生电容</a:t>
            </a:r>
            <a:endParaRPr dirty="0"/>
          </a:p>
        </p:txBody>
      </p:sp>
      <p:sp>
        <p:nvSpPr>
          <p:cNvPr id="2" name="灯片编号占位符 1"/>
          <p:cNvSpPr>
            <a:spLocks noGrp="1"/>
          </p:cNvSpPr>
          <p:nvPr>
            <p:ph type="sldNum" sz="quarter" idx="2"/>
          </p:nvPr>
        </p:nvSpPr>
        <p:spPr/>
        <p:txBody>
          <a:bodyPr/>
          <a:lstStyle/>
          <a:p>
            <a:fld id="{86CB4B4D-7CA3-9044-876B-883B54F8677D}" type="slidenum">
              <a:rPr lang="en-US" altLang="zh-CN" smtClean="0"/>
              <a:t>24</a:t>
            </a:fld>
            <a:endParaRPr lang="zh-CN" altLang="en-US"/>
          </a:p>
        </p:txBody>
      </p:sp>
    </p:spTree>
  </p:cSld>
  <p:clrMapOvr>
    <a:masterClrMapping/>
  </p:clrMapOvr>
  <p:transition spd="med"/>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1" name="温度影响"/>
          <p:cNvSpPr txBox="1"/>
          <p:nvPr/>
        </p:nvSpPr>
        <p:spPr>
          <a:xfrm>
            <a:off x="989662" y="2157703"/>
            <a:ext cx="1744219" cy="635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000" b="1"/>
            </a:lvl1pPr>
          </a:lstStyle>
          <a:p>
            <a:r>
              <a:t>温度影响 </a:t>
            </a:r>
          </a:p>
        </p:txBody>
      </p:sp>
      <p:sp>
        <p:nvSpPr>
          <p:cNvPr id="712" name="环境温度的变化将改变电容传感器的输出相对被测输入量的单值函数关系，从而引入温度干扰误差。这种影响主要有以下两个方面："/>
          <p:cNvSpPr txBox="1"/>
          <p:nvPr/>
        </p:nvSpPr>
        <p:spPr>
          <a:xfrm>
            <a:off x="759478" y="2956023"/>
            <a:ext cx="11485843" cy="112755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indent="433493" algn="l">
              <a:spcBef>
                <a:spcPts val="600"/>
              </a:spcBef>
            </a:lvl1pPr>
          </a:lstStyle>
          <a:p>
            <a:r>
              <a:t> 环境温度的变化将改变电容传感器的输出相对被测输入量的单值函数关系，从而引入温度干扰误差。这种影响主要有以下两个方面： </a:t>
            </a:r>
          </a:p>
        </p:txBody>
      </p:sp>
      <p:sp>
        <p:nvSpPr>
          <p:cNvPr id="713" name="⑴温度对结构尺寸的影响…"/>
          <p:cNvSpPr txBox="1"/>
          <p:nvPr/>
        </p:nvSpPr>
        <p:spPr>
          <a:xfrm>
            <a:off x="623174" y="4246900"/>
            <a:ext cx="11751677" cy="214391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indent="433493" algn="l">
              <a:spcBef>
                <a:spcPts val="600"/>
              </a:spcBef>
              <a:defRPr b="1"/>
            </a:pPr>
            <a:r>
              <a:rPr dirty="0"/>
              <a:t> ⑴</a:t>
            </a:r>
            <a:r>
              <a:rPr dirty="0" err="1"/>
              <a:t>温度对结构尺寸的影响</a:t>
            </a:r>
            <a:r>
              <a:rPr dirty="0"/>
              <a:t> </a:t>
            </a:r>
          </a:p>
          <a:p>
            <a:pPr indent="433493" algn="l"/>
            <a:r>
              <a:rPr dirty="0"/>
              <a:t>电容传感器由于极间隙很小而对结构尺寸的变化特别敏感。在传感器各零件材料线胀系数不匹配的情况下，温度变化将导致极间隙较大的相对变化，从而产生很大的温度误差。</a:t>
            </a:r>
          </a:p>
        </p:txBody>
      </p:sp>
      <p:sp>
        <p:nvSpPr>
          <p:cNvPr id="714" name="在设计电容式传感器时，适当选择材料及有关结构参数，可以满足温度误差补偿要求"/>
          <p:cNvSpPr txBox="1"/>
          <p:nvPr/>
        </p:nvSpPr>
        <p:spPr>
          <a:xfrm>
            <a:off x="759478" y="6430364"/>
            <a:ext cx="11193514" cy="1117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l">
              <a:spcBef>
                <a:spcPts val="900"/>
              </a:spcBef>
              <a:defRPr>
                <a:solidFill>
                  <a:schemeClr val="accent5">
                    <a:hueOff val="-82419"/>
                    <a:satOff val="-9513"/>
                    <a:lumOff val="-16343"/>
                  </a:schemeClr>
                </a:solidFill>
                <a:latin typeface="Kaiti SC Regular"/>
                <a:ea typeface="Kaiti SC Regular"/>
                <a:cs typeface="Kaiti SC Regular"/>
                <a:sym typeface="Kaiti SC Regular"/>
              </a:defRPr>
            </a:lvl1pPr>
          </a:lstStyle>
          <a:p>
            <a:r>
              <a:rPr dirty="0" err="1"/>
              <a:t>在设计电容式传感器时，适当选择材料及有关结构参数，可以满足温度误差补偿要求</a:t>
            </a:r>
            <a:endParaRPr dirty="0"/>
          </a:p>
        </p:txBody>
      </p:sp>
      <p:sp>
        <p:nvSpPr>
          <p:cNvPr id="715" name="主要问题"/>
          <p:cNvSpPr txBox="1">
            <a:spLocks noGrp="1"/>
          </p:cNvSpPr>
          <p:nvPr>
            <p:ph type="title"/>
          </p:nvPr>
        </p:nvSpPr>
        <p:spPr>
          <a:prstGeom prst="rect">
            <a:avLst/>
          </a:prstGeom>
        </p:spPr>
        <p:txBody>
          <a:bodyPr/>
          <a:lstStyle/>
          <a:p>
            <a:r>
              <a:t>主要问题</a:t>
            </a:r>
          </a:p>
        </p:txBody>
      </p:sp>
      <p:sp>
        <p:nvSpPr>
          <p:cNvPr id="2" name="灯片编号占位符 1"/>
          <p:cNvSpPr>
            <a:spLocks noGrp="1"/>
          </p:cNvSpPr>
          <p:nvPr>
            <p:ph type="sldNum" sz="quarter" idx="2"/>
          </p:nvPr>
        </p:nvSpPr>
        <p:spPr/>
        <p:txBody>
          <a:bodyPr/>
          <a:lstStyle/>
          <a:p>
            <a:fld id="{86CB4B4D-7CA3-9044-876B-883B54F8677D}" type="slidenum">
              <a:rPr lang="en-US" altLang="zh-CN" smtClean="0"/>
              <a:t>25</a:t>
            </a:fld>
            <a:endParaRPr lang="zh-CN" altLang="en-US"/>
          </a:p>
        </p:txBody>
      </p:sp>
    </p:spTree>
  </p:cSld>
  <p:clrMapOvr>
    <a:masterClrMapping/>
  </p:clrMapOvr>
  <p:transition spd="med"/>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 name="2）温度对介质的影响…"/>
          <p:cNvSpPr txBox="1"/>
          <p:nvPr/>
        </p:nvSpPr>
        <p:spPr>
          <a:xfrm>
            <a:off x="882543" y="2531413"/>
            <a:ext cx="11239714" cy="325785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indent="433493" algn="l">
              <a:spcBef>
                <a:spcPts val="600"/>
              </a:spcBef>
              <a:defRPr b="1"/>
            </a:pPr>
            <a:r>
              <a:t>2）温度对介质的影响</a:t>
            </a:r>
          </a:p>
          <a:p>
            <a:pPr indent="433493" algn="l">
              <a:spcBef>
                <a:spcPts val="600"/>
              </a:spcBef>
            </a:pPr>
            <a:r>
              <a:t>温度对介电常数的影响随介质不同而异，空气及云母的介电常数温度系数近似为零；而某些液体介质，如硅油、蓖麻油、煤油等，其介电常数的温度系数较大。例如煤油的介电常数的温度系数可达0.07%/℃；若环境温度变化±50℃，则将带来7%的温度误差，故采用此类介质时必须注意温度变化造成的误差。</a:t>
            </a:r>
          </a:p>
        </p:txBody>
      </p:sp>
      <p:sp>
        <p:nvSpPr>
          <p:cNvPr id="718" name="主要问题"/>
          <p:cNvSpPr txBox="1">
            <a:spLocks noGrp="1"/>
          </p:cNvSpPr>
          <p:nvPr>
            <p:ph type="title"/>
          </p:nvPr>
        </p:nvSpPr>
        <p:spPr>
          <a:prstGeom prst="rect">
            <a:avLst/>
          </a:prstGeom>
        </p:spPr>
        <p:txBody>
          <a:bodyPr/>
          <a:lstStyle/>
          <a:p>
            <a:r>
              <a:t>主要问题</a:t>
            </a:r>
          </a:p>
        </p:txBody>
      </p:sp>
      <p:sp>
        <p:nvSpPr>
          <p:cNvPr id="2" name="灯片编号占位符 1"/>
          <p:cNvSpPr>
            <a:spLocks noGrp="1"/>
          </p:cNvSpPr>
          <p:nvPr>
            <p:ph type="sldNum" sz="quarter" idx="2"/>
          </p:nvPr>
        </p:nvSpPr>
        <p:spPr/>
        <p:txBody>
          <a:bodyPr/>
          <a:lstStyle/>
          <a:p>
            <a:fld id="{86CB4B4D-7CA3-9044-876B-883B54F8677D}" type="slidenum">
              <a:rPr lang="en-US" altLang="zh-CN" smtClean="0"/>
              <a:t>26</a:t>
            </a:fld>
            <a:endParaRPr lang="zh-CN" altLang="en-US"/>
          </a:p>
        </p:txBody>
      </p:sp>
    </p:spTree>
  </p:cSld>
  <p:clrMapOvr>
    <a:masterClrMapping/>
  </p:clrMapOvr>
  <p:transition spd="med"/>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0" name="测量电路"/>
          <p:cNvSpPr txBox="1">
            <a:spLocks noGrp="1"/>
          </p:cNvSpPr>
          <p:nvPr>
            <p:ph type="title"/>
          </p:nvPr>
        </p:nvSpPr>
        <p:spPr>
          <a:prstGeom prst="rect">
            <a:avLst/>
          </a:prstGeom>
        </p:spPr>
        <p:txBody>
          <a:bodyPr/>
          <a:lstStyle/>
          <a:p>
            <a:r>
              <a:t>测量电路 </a:t>
            </a:r>
          </a:p>
        </p:txBody>
      </p:sp>
      <p:sp>
        <p:nvSpPr>
          <p:cNvPr id="721" name="用于电容式传感器的测量电路很多,常见的电路有:"/>
          <p:cNvSpPr txBox="1"/>
          <p:nvPr/>
        </p:nvSpPr>
        <p:spPr>
          <a:xfrm>
            <a:off x="968443" y="1934131"/>
            <a:ext cx="12135557" cy="609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marL="487680" indent="-487680" algn="l">
              <a:lnSpc>
                <a:spcPct val="90000"/>
              </a:lnSpc>
              <a:spcBef>
                <a:spcPts val="1700"/>
              </a:spcBef>
            </a:pPr>
            <a:r>
              <a:t>用于电容式传感器的测量电路很多,常见的电路有:</a:t>
            </a:r>
          </a:p>
        </p:txBody>
      </p:sp>
      <p:sp>
        <p:nvSpPr>
          <p:cNvPr id="722" name="变压器电桥…"/>
          <p:cNvSpPr txBox="1"/>
          <p:nvPr/>
        </p:nvSpPr>
        <p:spPr>
          <a:xfrm>
            <a:off x="4643272" y="2753512"/>
            <a:ext cx="3119121" cy="24003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marL="388937" indent="-388937" algn="l">
              <a:spcBef>
                <a:spcPts val="700"/>
              </a:spcBef>
              <a:buClr>
                <a:schemeClr val="accent4"/>
              </a:buClr>
              <a:buSzPct val="145000"/>
              <a:buChar char="★"/>
              <a:defRPr>
                <a:latin typeface="黑体"/>
                <a:ea typeface="黑体"/>
                <a:cs typeface="黑体"/>
                <a:sym typeface="黑体"/>
              </a:defRPr>
            </a:pPr>
            <a:r>
              <a:t>变压器电桥</a:t>
            </a:r>
            <a:endParaRPr sz="4400">
              <a:solidFill>
                <a:srgbClr val="C00000"/>
              </a:solidFill>
              <a:latin typeface="宋体"/>
              <a:ea typeface="宋体"/>
              <a:cs typeface="宋体"/>
              <a:sym typeface="宋体"/>
            </a:endParaRPr>
          </a:p>
          <a:p>
            <a:pPr marL="388937" indent="-388937" algn="l">
              <a:spcBef>
                <a:spcPts val="700"/>
              </a:spcBef>
              <a:buClr>
                <a:schemeClr val="accent4"/>
              </a:buClr>
              <a:buSzPct val="145000"/>
              <a:buChar char="★"/>
              <a:defRPr>
                <a:latin typeface="黑体"/>
                <a:ea typeface="黑体"/>
                <a:cs typeface="黑体"/>
                <a:sym typeface="黑体"/>
              </a:defRPr>
            </a:pPr>
            <a:r>
              <a:t>双T电桥电路</a:t>
            </a:r>
          </a:p>
          <a:p>
            <a:pPr marL="388937" indent="-388937" algn="l">
              <a:spcBef>
                <a:spcPts val="700"/>
              </a:spcBef>
              <a:buClr>
                <a:schemeClr val="accent4"/>
              </a:buClr>
              <a:buSzPct val="145000"/>
              <a:buChar char="★"/>
              <a:defRPr>
                <a:latin typeface="黑体"/>
                <a:ea typeface="黑体"/>
                <a:cs typeface="黑体"/>
                <a:sym typeface="黑体"/>
              </a:defRPr>
            </a:pPr>
            <a:r>
              <a:t>脉冲调宽电路</a:t>
            </a:r>
            <a:endParaRPr sz="4400">
              <a:solidFill>
                <a:srgbClr val="C00000"/>
              </a:solidFill>
              <a:latin typeface="宋体"/>
              <a:ea typeface="宋体"/>
              <a:cs typeface="宋体"/>
              <a:sym typeface="宋体"/>
            </a:endParaRPr>
          </a:p>
          <a:p>
            <a:pPr marL="388937" indent="-388937" algn="l">
              <a:spcBef>
                <a:spcPts val="700"/>
              </a:spcBef>
              <a:buClr>
                <a:schemeClr val="accent4"/>
              </a:buClr>
              <a:buSzPct val="145000"/>
              <a:buChar char="★"/>
              <a:defRPr>
                <a:latin typeface="黑体"/>
                <a:ea typeface="黑体"/>
                <a:cs typeface="黑体"/>
                <a:sym typeface="黑体"/>
              </a:defRPr>
            </a:pPr>
            <a:r>
              <a:t>运算放大器电路</a:t>
            </a:r>
          </a:p>
        </p:txBody>
      </p:sp>
      <p:sp>
        <p:nvSpPr>
          <p:cNvPr id="723" name="电容式传感器将被测非电量变换为电容变化后，必须采用测量电路将其转换为电压、电流或频率信号。"/>
          <p:cNvSpPr txBox="1"/>
          <p:nvPr/>
        </p:nvSpPr>
        <p:spPr>
          <a:xfrm>
            <a:off x="772017" y="5788616"/>
            <a:ext cx="11721804" cy="122915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marL="487680" indent="-830580" algn="l">
              <a:lnSpc>
                <a:spcPct val="120000"/>
              </a:lnSpc>
            </a:pPr>
            <a:r>
              <a:t> 电容式传感器将被测非电量变换为电容变化后，必须采用测量电路将其转换为电压、电流或频率信号。</a:t>
            </a:r>
          </a:p>
        </p:txBody>
      </p:sp>
      <p:sp>
        <p:nvSpPr>
          <p:cNvPr id="724" name="此外，电容式传感器的测量电路还有紧耦合电感臂电桥电路、调频电路和谐振电路等等"/>
          <p:cNvSpPr txBox="1"/>
          <p:nvPr/>
        </p:nvSpPr>
        <p:spPr>
          <a:xfrm>
            <a:off x="920741" y="7042730"/>
            <a:ext cx="11424357" cy="1117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l">
              <a:spcBef>
                <a:spcPts val="1800"/>
              </a:spcBef>
            </a:lvl1pPr>
          </a:lstStyle>
          <a:p>
            <a:r>
              <a:t>此外，电容式传感器的测量电路还有紧耦合电感臂电桥电路、调频电路和谐振电路等等</a:t>
            </a:r>
          </a:p>
        </p:txBody>
      </p:sp>
      <p:sp>
        <p:nvSpPr>
          <p:cNvPr id="2" name="灯片编号占位符 1"/>
          <p:cNvSpPr>
            <a:spLocks noGrp="1"/>
          </p:cNvSpPr>
          <p:nvPr>
            <p:ph type="sldNum" sz="quarter" idx="2"/>
          </p:nvPr>
        </p:nvSpPr>
        <p:spPr/>
        <p:txBody>
          <a:bodyPr/>
          <a:lstStyle/>
          <a:p>
            <a:fld id="{86CB4B4D-7CA3-9044-876B-883B54F8677D}" type="slidenum">
              <a:rPr lang="en-US" altLang="zh-CN" smtClean="0"/>
              <a:t>27</a:t>
            </a:fld>
            <a:endParaRPr lang="zh-CN" altLang="en-US"/>
          </a:p>
        </p:txBody>
      </p:sp>
    </p:spTree>
  </p:cSld>
  <p:clrMapOvr>
    <a:masterClrMapping/>
  </p:clrMapOvr>
  <p:transition spd="med"/>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6" name="测量电路"/>
          <p:cNvSpPr txBox="1">
            <a:spLocks noGrp="1"/>
          </p:cNvSpPr>
          <p:nvPr>
            <p:ph type="title"/>
          </p:nvPr>
        </p:nvSpPr>
        <p:spPr>
          <a:prstGeom prst="rect">
            <a:avLst/>
          </a:prstGeom>
        </p:spPr>
        <p:txBody>
          <a:bodyPr/>
          <a:lstStyle/>
          <a:p>
            <a:r>
              <a:t>测量电路</a:t>
            </a:r>
          </a:p>
        </p:txBody>
      </p:sp>
      <p:grpSp>
        <p:nvGrpSpPr>
          <p:cNvPr id="729" name="成组"/>
          <p:cNvGrpSpPr/>
          <p:nvPr/>
        </p:nvGrpSpPr>
        <p:grpSpPr>
          <a:xfrm>
            <a:off x="8195758" y="2763283"/>
            <a:ext cx="4514656" cy="3533155"/>
            <a:chOff x="0" y="0"/>
            <a:chExt cx="4514654" cy="3533153"/>
          </a:xfrm>
        </p:grpSpPr>
        <p:pic>
          <p:nvPicPr>
            <p:cNvPr id="727" name="CG4T17" descr="CG4T17"/>
            <p:cNvPicPr>
              <a:picLocks noChangeAspect="1"/>
            </p:cNvPicPr>
            <p:nvPr/>
          </p:nvPicPr>
          <p:blipFill>
            <a:blip r:embed="rId2">
              <a:extLst/>
            </a:blip>
            <a:stretch>
              <a:fillRect/>
            </a:stretch>
          </p:blipFill>
          <p:spPr>
            <a:xfrm>
              <a:off x="0" y="0"/>
              <a:ext cx="4451805" cy="2994919"/>
            </a:xfrm>
            <a:prstGeom prst="rect">
              <a:avLst/>
            </a:prstGeom>
            <a:ln w="12700" cap="flat">
              <a:noFill/>
              <a:miter lim="400000"/>
            </a:ln>
            <a:effectLst/>
          </p:spPr>
        </p:pic>
        <p:sp>
          <p:nvSpPr>
            <p:cNvPr id="728" name="变压器电桥"/>
            <p:cNvSpPr txBox="1"/>
            <p:nvPr/>
          </p:nvSpPr>
          <p:spPr>
            <a:xfrm>
              <a:off x="319503" y="3097927"/>
              <a:ext cx="4195152" cy="43522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marL="487680" indent="-487680">
                <a:spcBef>
                  <a:spcPts val="1800"/>
                </a:spcBef>
                <a:defRPr sz="2400">
                  <a:latin typeface="Arial"/>
                  <a:ea typeface="Arial"/>
                  <a:cs typeface="Arial"/>
                  <a:sym typeface="Arial"/>
                </a:defRPr>
              </a:lvl1pPr>
            </a:lstStyle>
            <a:p>
              <a:pPr>
                <a:defRPr>
                  <a:latin typeface="宋体"/>
                  <a:ea typeface="宋体"/>
                  <a:cs typeface="宋体"/>
                  <a:sym typeface="宋体"/>
                </a:defRPr>
              </a:pPr>
              <a:r>
                <a:rPr>
                  <a:latin typeface="Arial"/>
                  <a:ea typeface="Arial"/>
                  <a:cs typeface="Arial"/>
                  <a:sym typeface="Arial"/>
                </a:rPr>
                <a:t>变压器电桥</a:t>
              </a:r>
            </a:p>
          </p:txBody>
        </p:sp>
      </p:grpSp>
      <p:sp>
        <p:nvSpPr>
          <p:cNvPr id="730" name="变压器电桥"/>
          <p:cNvSpPr txBox="1"/>
          <p:nvPr/>
        </p:nvSpPr>
        <p:spPr>
          <a:xfrm>
            <a:off x="2117771" y="1505590"/>
            <a:ext cx="2019301" cy="635001"/>
          </a:xfrm>
          <a:prstGeom prst="rect">
            <a:avLst/>
          </a:prstGeom>
          <a:solidFill>
            <a:schemeClr val="accent4">
              <a:hueOff val="-461056"/>
              <a:satOff val="4338"/>
              <a:lumOff val="-10225"/>
            </a:scheme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000">
                <a:latin typeface="宋体"/>
                <a:ea typeface="宋体"/>
                <a:cs typeface="宋体"/>
                <a:sym typeface="宋体"/>
              </a:defRPr>
            </a:lvl1pPr>
          </a:lstStyle>
          <a:p>
            <a:pPr>
              <a:defRPr>
                <a:latin typeface="Times"/>
                <a:ea typeface="Times"/>
                <a:cs typeface="Times"/>
                <a:sym typeface="Times"/>
              </a:defRPr>
            </a:pPr>
            <a:r>
              <a:rPr>
                <a:latin typeface="宋体"/>
                <a:ea typeface="宋体"/>
                <a:cs typeface="宋体"/>
                <a:sym typeface="宋体"/>
              </a:rPr>
              <a:t>变压器电桥</a:t>
            </a:r>
          </a:p>
        </p:txBody>
      </p:sp>
      <p:sp>
        <p:nvSpPr>
          <p:cNvPr id="731" name="C1、C2为传感器的两个差动电容。电桥的空载输出电压为"/>
          <p:cNvSpPr txBox="1"/>
          <p:nvPr/>
        </p:nvSpPr>
        <p:spPr>
          <a:xfrm>
            <a:off x="823062" y="2301777"/>
            <a:ext cx="9004533" cy="609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marL="487680" indent="-487680" algn="l">
              <a:lnSpc>
                <a:spcPct val="120000"/>
              </a:lnSpc>
              <a:spcBef>
                <a:spcPts val="800"/>
              </a:spcBef>
              <a:defRPr>
                <a:latin typeface="黑体"/>
                <a:ea typeface="黑体"/>
                <a:cs typeface="黑体"/>
                <a:sym typeface="黑体"/>
              </a:defRPr>
            </a:pPr>
            <a:r>
              <a:t>C</a:t>
            </a:r>
            <a:r>
              <a:rPr baseline="-5999"/>
              <a:t>1</a:t>
            </a:r>
            <a:r>
              <a:rPr>
                <a:latin typeface="微软雅黑"/>
                <a:ea typeface="微软雅黑"/>
                <a:cs typeface="微软雅黑"/>
                <a:sym typeface="微软雅黑"/>
              </a:rPr>
              <a:t>、</a:t>
            </a:r>
            <a:r>
              <a:t>C</a:t>
            </a:r>
            <a:r>
              <a:rPr baseline="-5999"/>
              <a:t>2</a:t>
            </a:r>
            <a:r>
              <a:rPr>
                <a:latin typeface="微软雅黑"/>
                <a:ea typeface="微软雅黑"/>
                <a:cs typeface="微软雅黑"/>
                <a:sym typeface="微软雅黑"/>
              </a:rPr>
              <a:t>为传感器的两个差动电容。电桥的空载输出电压为</a:t>
            </a:r>
          </a:p>
        </p:txBody>
      </p:sp>
      <mc:AlternateContent xmlns:mc="http://schemas.openxmlformats.org/markup-compatibility/2006" xmlns:a14="http://schemas.microsoft.com/office/drawing/2010/main">
        <mc:Choice Requires="a14">
          <p:sp>
            <p:nvSpPr>
              <p:cNvPr id="732" name="方程"/>
              <p:cNvSpPr txBox="1"/>
              <p:nvPr/>
            </p:nvSpPr>
            <p:spPr>
              <a:xfrm>
                <a:off x="1683826" y="3072564"/>
                <a:ext cx="3215734" cy="1120795"/>
              </a:xfrm>
              <a:prstGeom prst="rect">
                <a:avLst/>
              </a:prstGeom>
              <a:ln w="12700">
                <a:miter lim="400000"/>
              </a:ln>
            </p:spPr>
            <p:txBody>
              <a:bodyPr wrap="none" lIns="0" tIns="0" rIns="0" bIns="0">
                <a:spAutoFit/>
              </a:bodyPr>
              <a:lstStyle/>
              <a:p>
                <a:pPr algn="l" defTabSz="914400" latinLnBrk="1">
                  <a:defRPr sz="1800"/>
                </a:pPr>
                <a14:m>
                  <m:oMathPara xmlns:m="http://schemas.openxmlformats.org/officeDocument/2006/math">
                    <m:oMathParaPr>
                      <m:jc m:val="centerGroup"/>
                    </m:oMathParaPr>
                    <m:oMath xmlns:m="http://schemas.openxmlformats.org/officeDocument/2006/math">
                      <m:sSub>
                        <m:sSubPr>
                          <m:ctrlPr>
                            <a:rPr sz="3500" i="1">
                              <a:solidFill>
                                <a:srgbClr val="000000"/>
                              </a:solidFill>
                              <a:latin typeface="Cambria Math" panose="02040503050406030204" pitchFamily="18" charset="0"/>
                            </a:rPr>
                          </m:ctrlPr>
                        </m:sSubPr>
                        <m:e>
                          <m:limUpp>
                            <m:limUppPr>
                              <m:ctrlPr>
                                <a:rPr sz="3500" i="1">
                                  <a:solidFill>
                                    <a:srgbClr val="000000"/>
                                  </a:solidFill>
                                  <a:latin typeface="Cambria Math" panose="02040503050406030204" pitchFamily="18" charset="0"/>
                                </a:rPr>
                              </m:ctrlPr>
                            </m:limUppPr>
                            <m:e>
                              <m:r>
                                <a:rPr sz="3500" i="1">
                                  <a:solidFill>
                                    <a:srgbClr val="000000"/>
                                  </a:solidFill>
                                  <a:latin typeface="Cambria Math" panose="02040503050406030204" pitchFamily="18" charset="0"/>
                                </a:rPr>
                                <m:t>𝑈</m:t>
                              </m:r>
                            </m:e>
                            <m:lim>
                              <m:r>
                                <a:rPr sz="3500" i="1">
                                  <a:solidFill>
                                    <a:srgbClr val="000000"/>
                                  </a:solidFill>
                                  <a:latin typeface="Cambria Math" panose="02040503050406030204" pitchFamily="18" charset="0"/>
                                </a:rPr>
                                <m:t>·</m:t>
                              </m:r>
                            </m:lim>
                          </m:limUpp>
                        </m:e>
                        <m:sub>
                          <m:r>
                            <a:rPr sz="3500" i="1">
                              <a:solidFill>
                                <a:srgbClr val="000000"/>
                              </a:solidFill>
                              <a:latin typeface="Cambria Math" panose="02040503050406030204" pitchFamily="18" charset="0"/>
                            </a:rPr>
                            <m:t>0</m:t>
                          </m:r>
                        </m:sub>
                      </m:sSub>
                      <m:r>
                        <a:rPr sz="3500" i="1">
                          <a:solidFill>
                            <a:srgbClr val="000000"/>
                          </a:solidFill>
                          <a:latin typeface="Cambria Math" panose="02040503050406030204" pitchFamily="18" charset="0"/>
                        </a:rPr>
                        <m:t>=</m:t>
                      </m:r>
                      <m:f>
                        <m:fPr>
                          <m:ctrlPr>
                            <a:rPr sz="3500" i="1">
                              <a:solidFill>
                                <a:srgbClr val="000000"/>
                              </a:solidFill>
                              <a:latin typeface="Cambria Math" panose="02040503050406030204" pitchFamily="18" charset="0"/>
                            </a:rPr>
                          </m:ctrlPr>
                        </m:fPr>
                        <m:num>
                          <m:limUpp>
                            <m:limUppPr>
                              <m:ctrlPr>
                                <a:rPr sz="3500" i="1">
                                  <a:solidFill>
                                    <a:srgbClr val="000000"/>
                                  </a:solidFill>
                                  <a:latin typeface="Cambria Math" panose="02040503050406030204" pitchFamily="18" charset="0"/>
                                </a:rPr>
                              </m:ctrlPr>
                            </m:limUppPr>
                            <m:e>
                              <m:r>
                                <a:rPr sz="3500" i="1">
                                  <a:solidFill>
                                    <a:srgbClr val="000000"/>
                                  </a:solidFill>
                                  <a:latin typeface="Cambria Math" panose="02040503050406030204" pitchFamily="18" charset="0"/>
                                </a:rPr>
                                <m:t>𝑈</m:t>
                              </m:r>
                            </m:e>
                            <m:lim>
                              <m:r>
                                <a:rPr sz="3500" i="1">
                                  <a:solidFill>
                                    <a:srgbClr val="000000"/>
                                  </a:solidFill>
                                  <a:latin typeface="Cambria Math" panose="02040503050406030204" pitchFamily="18" charset="0"/>
                                </a:rPr>
                                <m:t>·</m:t>
                              </m:r>
                            </m:lim>
                          </m:limUpp>
                        </m:num>
                        <m:den>
                          <m:r>
                            <a:rPr sz="3500" i="1">
                              <a:solidFill>
                                <a:srgbClr val="000000"/>
                              </a:solidFill>
                              <a:latin typeface="Cambria Math" panose="02040503050406030204" pitchFamily="18" charset="0"/>
                            </a:rPr>
                            <m:t>2</m:t>
                          </m:r>
                        </m:den>
                      </m:f>
                      <m:r>
                        <a:rPr sz="3500" i="1">
                          <a:solidFill>
                            <a:srgbClr val="000000"/>
                          </a:solidFill>
                          <a:latin typeface="Cambria Math" panose="02040503050406030204" pitchFamily="18" charset="0"/>
                        </a:rPr>
                        <m:t>.</m:t>
                      </m:r>
                      <m:f>
                        <m:fPr>
                          <m:ctrlPr>
                            <a:rPr sz="3500" i="1">
                              <a:solidFill>
                                <a:srgbClr val="000000"/>
                              </a:solidFill>
                              <a:latin typeface="Cambria Math" panose="02040503050406030204" pitchFamily="18" charset="0"/>
                            </a:rPr>
                          </m:ctrlPr>
                        </m:fPr>
                        <m:num>
                          <m:sSub>
                            <m:sSubPr>
                              <m:ctrlPr>
                                <a:rPr sz="3500" i="1">
                                  <a:solidFill>
                                    <a:srgbClr val="000000"/>
                                  </a:solidFill>
                                  <a:latin typeface="Cambria Math" panose="02040503050406030204" pitchFamily="18" charset="0"/>
                                </a:rPr>
                              </m:ctrlPr>
                            </m:sSubPr>
                            <m:e>
                              <m:r>
                                <a:rPr sz="3500" i="1">
                                  <a:solidFill>
                                    <a:srgbClr val="000000"/>
                                  </a:solidFill>
                                  <a:latin typeface="Cambria Math" panose="02040503050406030204" pitchFamily="18" charset="0"/>
                                </a:rPr>
                                <m:t>𝐶</m:t>
                              </m:r>
                            </m:e>
                            <m:sub>
                              <m:r>
                                <a:rPr sz="3500" i="1">
                                  <a:solidFill>
                                    <a:srgbClr val="000000"/>
                                  </a:solidFill>
                                  <a:latin typeface="Cambria Math" panose="02040503050406030204" pitchFamily="18" charset="0"/>
                                </a:rPr>
                                <m:t>2</m:t>
                              </m:r>
                            </m:sub>
                          </m:sSub>
                          <m:r>
                            <a:rPr sz="3500" i="1">
                              <a:solidFill>
                                <a:srgbClr val="000000"/>
                              </a:solidFill>
                              <a:latin typeface="Cambria Math" panose="02040503050406030204" pitchFamily="18" charset="0"/>
                            </a:rPr>
                            <m:t>−</m:t>
                          </m:r>
                          <m:sSub>
                            <m:sSubPr>
                              <m:ctrlPr>
                                <a:rPr sz="3500" i="1">
                                  <a:solidFill>
                                    <a:srgbClr val="000000"/>
                                  </a:solidFill>
                                  <a:latin typeface="Cambria Math" panose="02040503050406030204" pitchFamily="18" charset="0"/>
                                </a:rPr>
                              </m:ctrlPr>
                            </m:sSubPr>
                            <m:e>
                              <m:r>
                                <a:rPr sz="3500" i="1">
                                  <a:solidFill>
                                    <a:srgbClr val="000000"/>
                                  </a:solidFill>
                                  <a:latin typeface="Cambria Math" panose="02040503050406030204" pitchFamily="18" charset="0"/>
                                </a:rPr>
                                <m:t>𝐶</m:t>
                              </m:r>
                            </m:e>
                            <m:sub>
                              <m:r>
                                <a:rPr sz="3500" i="1">
                                  <a:solidFill>
                                    <a:srgbClr val="000000"/>
                                  </a:solidFill>
                                  <a:latin typeface="Cambria Math" panose="02040503050406030204" pitchFamily="18" charset="0"/>
                                </a:rPr>
                                <m:t>1</m:t>
                              </m:r>
                            </m:sub>
                          </m:sSub>
                        </m:num>
                        <m:den>
                          <m:sSub>
                            <m:sSubPr>
                              <m:ctrlPr>
                                <a:rPr sz="3500" i="1">
                                  <a:solidFill>
                                    <a:srgbClr val="000000"/>
                                  </a:solidFill>
                                  <a:latin typeface="Cambria Math" panose="02040503050406030204" pitchFamily="18" charset="0"/>
                                </a:rPr>
                              </m:ctrlPr>
                            </m:sSubPr>
                            <m:e>
                              <m:r>
                                <a:rPr sz="3500" i="1">
                                  <a:solidFill>
                                    <a:srgbClr val="000000"/>
                                  </a:solidFill>
                                  <a:latin typeface="Cambria Math" panose="02040503050406030204" pitchFamily="18" charset="0"/>
                                </a:rPr>
                                <m:t>𝐶</m:t>
                              </m:r>
                            </m:e>
                            <m:sub>
                              <m:r>
                                <a:rPr sz="3500" i="1">
                                  <a:solidFill>
                                    <a:srgbClr val="000000"/>
                                  </a:solidFill>
                                  <a:latin typeface="Cambria Math" panose="02040503050406030204" pitchFamily="18" charset="0"/>
                                </a:rPr>
                                <m:t>1</m:t>
                              </m:r>
                            </m:sub>
                          </m:sSub>
                          <m:r>
                            <a:rPr sz="3500" i="1">
                              <a:solidFill>
                                <a:srgbClr val="000000"/>
                              </a:solidFill>
                              <a:latin typeface="Cambria Math" panose="02040503050406030204" pitchFamily="18" charset="0"/>
                            </a:rPr>
                            <m:t>+</m:t>
                          </m:r>
                          <m:sSub>
                            <m:sSubPr>
                              <m:ctrlPr>
                                <a:rPr sz="3500" i="1">
                                  <a:solidFill>
                                    <a:srgbClr val="000000"/>
                                  </a:solidFill>
                                  <a:latin typeface="Cambria Math" panose="02040503050406030204" pitchFamily="18" charset="0"/>
                                </a:rPr>
                              </m:ctrlPr>
                            </m:sSubPr>
                            <m:e>
                              <m:r>
                                <a:rPr sz="3500" i="1">
                                  <a:solidFill>
                                    <a:srgbClr val="000000"/>
                                  </a:solidFill>
                                  <a:latin typeface="Cambria Math" panose="02040503050406030204" pitchFamily="18" charset="0"/>
                                </a:rPr>
                                <m:t>𝐶</m:t>
                              </m:r>
                            </m:e>
                            <m:sub>
                              <m:r>
                                <a:rPr sz="3500" i="1">
                                  <a:solidFill>
                                    <a:srgbClr val="000000"/>
                                  </a:solidFill>
                                  <a:latin typeface="Cambria Math" panose="02040503050406030204" pitchFamily="18" charset="0"/>
                                </a:rPr>
                                <m:t>2</m:t>
                              </m:r>
                            </m:sub>
                          </m:sSub>
                        </m:den>
                      </m:f>
                    </m:oMath>
                  </m:oMathPara>
                </a14:m>
                <a:endParaRPr sz="3500"/>
              </a:p>
            </p:txBody>
          </p:sp>
        </mc:Choice>
        <mc:Fallback xmlns="">
          <p:sp>
            <p:nvSpPr>
              <p:cNvPr id="732" name="方程"/>
              <p:cNvSpPr txBox="1">
                <a:spLocks noRot="1" noChangeAspect="1" noMove="1" noResize="1" noEditPoints="1" noAdjustHandles="1" noChangeArrowheads="1" noChangeShapeType="1" noTextEdit="1"/>
              </p:cNvSpPr>
              <p:nvPr/>
            </p:nvSpPr>
            <p:spPr>
              <a:xfrm>
                <a:off x="1683826" y="3072564"/>
                <a:ext cx="3215734" cy="1120795"/>
              </a:xfrm>
              <a:prstGeom prst="rect">
                <a:avLst/>
              </a:prstGeom>
              <a:blipFill>
                <a:blip r:embed="rId3"/>
                <a:stretch>
                  <a:fillRect b="-17391"/>
                </a:stretch>
              </a:blipFill>
              <a:ln w="12700">
                <a:miter lim="400000"/>
              </a:ln>
            </p:spPr>
            <p:txBody>
              <a:bodyPr/>
              <a:lstStyle/>
              <a:p>
                <a:r>
                  <a:rPr lang="zh-CN" altLang="en-US">
                    <a:noFill/>
                  </a:rPr>
                  <a:t> </a:t>
                </a:r>
              </a:p>
            </p:txBody>
          </p:sp>
        </mc:Fallback>
      </mc:AlternateContent>
      <p:sp>
        <p:nvSpPr>
          <p:cNvPr id="733" name="对变极距型电容传感器，"/>
          <p:cNvSpPr txBox="1"/>
          <p:nvPr/>
        </p:nvSpPr>
        <p:spPr>
          <a:xfrm>
            <a:off x="835854" y="4361863"/>
            <a:ext cx="4155614" cy="609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l">
              <a:spcBef>
                <a:spcPts val="3200"/>
              </a:spcBef>
              <a:defRPr>
                <a:latin typeface="黑体"/>
                <a:ea typeface="黑体"/>
                <a:cs typeface="黑体"/>
                <a:sym typeface="黑体"/>
              </a:defRPr>
            </a:lvl1pPr>
          </a:lstStyle>
          <a:p>
            <a:pPr>
              <a:defRPr>
                <a:latin typeface="Helvetica Neue"/>
                <a:ea typeface="Helvetica Neue"/>
                <a:cs typeface="Helvetica Neue"/>
                <a:sym typeface="Helvetica Neue"/>
              </a:defRPr>
            </a:pPr>
            <a:r>
              <a:rPr>
                <a:latin typeface="黑体"/>
                <a:ea typeface="黑体"/>
                <a:cs typeface="黑体"/>
                <a:sym typeface="黑体"/>
              </a:rPr>
              <a:t>对变极距型电容传感器，</a:t>
            </a:r>
          </a:p>
        </p:txBody>
      </p:sp>
      <p:pic>
        <p:nvPicPr>
          <p:cNvPr id="734" name="image.pdf" descr="image.pdf"/>
          <p:cNvPicPr>
            <a:picLocks noChangeAspect="1"/>
          </p:cNvPicPr>
          <p:nvPr/>
        </p:nvPicPr>
        <p:blipFill>
          <a:blip r:embed="rId4">
            <a:extLst/>
          </a:blip>
          <a:stretch>
            <a:fillRect/>
          </a:stretch>
        </p:blipFill>
        <p:spPr>
          <a:xfrm>
            <a:off x="825587" y="5132650"/>
            <a:ext cx="8194374" cy="825068"/>
          </a:xfrm>
          <a:prstGeom prst="rect">
            <a:avLst/>
          </a:prstGeom>
          <a:ln w="12700">
            <a:miter lim="400000"/>
          </a:ln>
        </p:spPr>
      </p:pic>
      <p:sp>
        <p:nvSpPr>
          <p:cNvPr id="735" name="代入上式得"/>
          <p:cNvSpPr txBox="1"/>
          <p:nvPr/>
        </p:nvSpPr>
        <p:spPr>
          <a:xfrm>
            <a:off x="802684" y="6690415"/>
            <a:ext cx="1892301" cy="609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spcBef>
                <a:spcPts val="3200"/>
              </a:spcBef>
              <a:defRPr>
                <a:latin typeface="黑体"/>
                <a:ea typeface="黑体"/>
                <a:cs typeface="黑体"/>
                <a:sym typeface="黑体"/>
              </a:defRPr>
            </a:lvl1pPr>
          </a:lstStyle>
          <a:p>
            <a:pPr>
              <a:defRPr>
                <a:latin typeface="Helvetica Neue"/>
                <a:ea typeface="Helvetica Neue"/>
                <a:cs typeface="Helvetica Neue"/>
                <a:sym typeface="Helvetica Neue"/>
              </a:defRPr>
            </a:pPr>
            <a:r>
              <a:rPr>
                <a:latin typeface="黑体"/>
                <a:ea typeface="黑体"/>
                <a:cs typeface="黑体"/>
                <a:sym typeface="黑体"/>
              </a:rPr>
              <a:t>代入上式得</a:t>
            </a:r>
          </a:p>
        </p:txBody>
      </p:sp>
      <p:pic>
        <p:nvPicPr>
          <p:cNvPr id="736" name="image.pdf" descr="image.pdf"/>
          <p:cNvPicPr>
            <a:picLocks noChangeAspect="1"/>
          </p:cNvPicPr>
          <p:nvPr/>
        </p:nvPicPr>
        <p:blipFill>
          <a:blip r:embed="rId5">
            <a:extLst/>
          </a:blip>
          <a:stretch>
            <a:fillRect/>
          </a:stretch>
        </p:blipFill>
        <p:spPr>
          <a:xfrm>
            <a:off x="3838222" y="6280531"/>
            <a:ext cx="2724622" cy="1472160"/>
          </a:xfrm>
          <a:prstGeom prst="rect">
            <a:avLst/>
          </a:prstGeom>
          <a:ln w="12700">
            <a:miter lim="400000"/>
          </a:ln>
        </p:spPr>
      </p:pic>
      <p:sp>
        <p:nvSpPr>
          <p:cNvPr id="737" name="可见，对变极距型差动电容传感器的变压器电桥，在负载阻抗极大时，其输出特性呈线性。"/>
          <p:cNvSpPr txBox="1"/>
          <p:nvPr/>
        </p:nvSpPr>
        <p:spPr>
          <a:xfrm>
            <a:off x="870373" y="7793382"/>
            <a:ext cx="11264054" cy="1117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l">
              <a:spcBef>
                <a:spcPts val="3200"/>
              </a:spcBef>
              <a:defRPr>
                <a:latin typeface="黑体"/>
                <a:ea typeface="黑体"/>
                <a:cs typeface="黑体"/>
                <a:sym typeface="黑体"/>
              </a:defRPr>
            </a:lvl1pPr>
          </a:lstStyle>
          <a:p>
            <a:r>
              <a:t>可见，对变极距型差动电容传感器的变压器电桥，在负载阻抗极大时，其输出特性呈线性。</a:t>
            </a:r>
          </a:p>
        </p:txBody>
      </p:sp>
      <p:sp>
        <p:nvSpPr>
          <p:cNvPr id="2" name="灯片编号占位符 1"/>
          <p:cNvSpPr>
            <a:spLocks noGrp="1"/>
          </p:cNvSpPr>
          <p:nvPr>
            <p:ph type="sldNum" sz="quarter" idx="2"/>
          </p:nvPr>
        </p:nvSpPr>
        <p:spPr/>
        <p:txBody>
          <a:bodyPr/>
          <a:lstStyle/>
          <a:p>
            <a:fld id="{86CB4B4D-7CA3-9044-876B-883B54F8677D}" type="slidenum">
              <a:rPr lang="en-US" altLang="zh-CN" smtClean="0"/>
              <a:t>28</a:t>
            </a:fld>
            <a:endParaRPr lang="zh-CN" altLang="en-US"/>
          </a:p>
        </p:txBody>
      </p:sp>
    </p:spTree>
  </p:cSld>
  <p:clrMapOvr>
    <a:masterClrMapping/>
  </p:clrMapOvr>
  <p:transition spd="med"/>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9" name="电容电桥的主要特点有："/>
          <p:cNvSpPr txBox="1"/>
          <p:nvPr/>
        </p:nvSpPr>
        <p:spPr>
          <a:xfrm>
            <a:off x="949849" y="2129529"/>
            <a:ext cx="4025901" cy="609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marL="487680" indent="-487680" algn="l">
              <a:spcBef>
                <a:spcPts val="900"/>
              </a:spcBef>
              <a:defRPr>
                <a:latin typeface="黑体"/>
                <a:ea typeface="黑体"/>
                <a:cs typeface="黑体"/>
                <a:sym typeface="黑体"/>
              </a:defRPr>
            </a:lvl1pPr>
          </a:lstStyle>
          <a:p>
            <a:r>
              <a:t>电容电桥的主要特点有：</a:t>
            </a:r>
          </a:p>
        </p:txBody>
      </p:sp>
      <p:sp>
        <p:nvSpPr>
          <p:cNvPr id="740" name="高频交流正弦波供电；…"/>
          <p:cNvSpPr txBox="1"/>
          <p:nvPr/>
        </p:nvSpPr>
        <p:spPr>
          <a:xfrm>
            <a:off x="902738" y="2966234"/>
            <a:ext cx="11474102" cy="518891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marL="388937" indent="-388937" algn="l">
              <a:lnSpc>
                <a:spcPct val="120000"/>
              </a:lnSpc>
              <a:spcBef>
                <a:spcPts val="800"/>
              </a:spcBef>
              <a:buSzPct val="50000"/>
              <a:buBlip>
                <a:blip r:embed="rId2"/>
              </a:buBlip>
              <a:defRPr>
                <a:solidFill>
                  <a:srgbClr val="02050A"/>
                </a:solidFill>
                <a:latin typeface="宋体"/>
                <a:ea typeface="宋体"/>
                <a:cs typeface="宋体"/>
                <a:sym typeface="宋体"/>
              </a:defRPr>
            </a:pPr>
            <a:r>
              <a:t>高频交流</a:t>
            </a:r>
            <a:r>
              <a:rPr>
                <a:solidFill>
                  <a:srgbClr val="A50021"/>
                </a:solidFill>
              </a:rPr>
              <a:t>正弦波供电</a:t>
            </a:r>
            <a:r>
              <a:t>；</a:t>
            </a:r>
          </a:p>
          <a:p>
            <a:pPr marL="388937" indent="-388937" algn="l">
              <a:lnSpc>
                <a:spcPct val="120000"/>
              </a:lnSpc>
              <a:spcBef>
                <a:spcPts val="800"/>
              </a:spcBef>
              <a:buSzPct val="50000"/>
              <a:buBlip>
                <a:blip r:embed="rId2"/>
              </a:buBlip>
              <a:defRPr>
                <a:solidFill>
                  <a:srgbClr val="02050A"/>
                </a:solidFill>
                <a:latin typeface="宋体"/>
                <a:ea typeface="宋体"/>
                <a:cs typeface="宋体"/>
                <a:sym typeface="宋体"/>
              </a:defRPr>
            </a:pPr>
            <a:r>
              <a:t>电桥输出调幅波，要求其</a:t>
            </a:r>
            <a:r>
              <a:rPr>
                <a:solidFill>
                  <a:srgbClr val="A50021"/>
                </a:solidFill>
              </a:rPr>
              <a:t>电源电压波动极小，要求供电电源的幅值、频率稳定</a:t>
            </a:r>
            <a:r>
              <a:t>；</a:t>
            </a:r>
          </a:p>
          <a:p>
            <a:pPr marL="388937" indent="-388937" algn="l">
              <a:lnSpc>
                <a:spcPct val="120000"/>
              </a:lnSpc>
              <a:spcBef>
                <a:spcPts val="800"/>
              </a:spcBef>
              <a:buSzPct val="50000"/>
              <a:buBlip>
                <a:blip r:embed="rId2"/>
              </a:buBlip>
              <a:defRPr>
                <a:solidFill>
                  <a:srgbClr val="02050A"/>
                </a:solidFill>
                <a:latin typeface="宋体"/>
                <a:ea typeface="宋体"/>
                <a:cs typeface="宋体"/>
                <a:sym typeface="宋体"/>
              </a:defRPr>
            </a:pPr>
            <a:r>
              <a:t>桥路通常处于不平衡工作状态，所以传感器必须</a:t>
            </a:r>
            <a:r>
              <a:rPr>
                <a:solidFill>
                  <a:srgbClr val="A50021"/>
                </a:solidFill>
              </a:rPr>
              <a:t>工作在平衡位置附近</a:t>
            </a:r>
            <a:r>
              <a:t>，否则电桥非线性增大。因此在要求</a:t>
            </a:r>
            <a:r>
              <a:rPr>
                <a:solidFill>
                  <a:srgbClr val="A50021"/>
                </a:solidFill>
              </a:rPr>
              <a:t>精度高的场合应采用自动平衡电桥</a:t>
            </a:r>
            <a:r>
              <a:t>；</a:t>
            </a:r>
          </a:p>
          <a:p>
            <a:pPr marL="388937" indent="-388937" algn="l">
              <a:lnSpc>
                <a:spcPct val="120000"/>
              </a:lnSpc>
              <a:spcBef>
                <a:spcPts val="800"/>
              </a:spcBef>
              <a:buSzPct val="50000"/>
              <a:buBlip>
                <a:blip r:embed="rId2"/>
              </a:buBlip>
              <a:defRPr>
                <a:solidFill>
                  <a:srgbClr val="02050A"/>
                </a:solidFill>
                <a:latin typeface="宋体"/>
                <a:ea typeface="宋体"/>
                <a:cs typeface="宋体"/>
                <a:sym typeface="宋体"/>
              </a:defRPr>
            </a:pPr>
            <a:r>
              <a:t>输出阻抗很高</a:t>
            </a:r>
            <a:r>
              <a:rPr b="1">
                <a:latin typeface="Tahoma"/>
                <a:ea typeface="Tahoma"/>
                <a:cs typeface="Tahoma"/>
                <a:sym typeface="Tahoma"/>
              </a:rPr>
              <a:t>(</a:t>
            </a:r>
            <a:r>
              <a:t>一般达几兆欧至几十兆欧</a:t>
            </a:r>
            <a:r>
              <a:rPr b="1">
                <a:latin typeface="Tahoma"/>
                <a:ea typeface="Tahoma"/>
                <a:cs typeface="Tahoma"/>
                <a:sym typeface="Tahoma"/>
              </a:rPr>
              <a:t>)</a:t>
            </a:r>
            <a:r>
              <a:t>，输出电压低，必须后</a:t>
            </a:r>
            <a:r>
              <a:rPr>
                <a:solidFill>
                  <a:srgbClr val="A50021"/>
                </a:solidFill>
              </a:rPr>
              <a:t>接高输入阻抗、高放大倍数的放大器电路</a:t>
            </a:r>
            <a:r>
              <a:t>。</a:t>
            </a:r>
          </a:p>
        </p:txBody>
      </p:sp>
      <p:sp>
        <p:nvSpPr>
          <p:cNvPr id="741" name="测量电路"/>
          <p:cNvSpPr txBox="1">
            <a:spLocks noGrp="1"/>
          </p:cNvSpPr>
          <p:nvPr>
            <p:ph type="title"/>
          </p:nvPr>
        </p:nvSpPr>
        <p:spPr>
          <a:prstGeom prst="rect">
            <a:avLst/>
          </a:prstGeom>
        </p:spPr>
        <p:txBody>
          <a:bodyPr/>
          <a:lstStyle/>
          <a:p>
            <a:r>
              <a:t>测量电路</a:t>
            </a:r>
          </a:p>
        </p:txBody>
      </p:sp>
      <p:sp>
        <p:nvSpPr>
          <p:cNvPr id="2" name="灯片编号占位符 1"/>
          <p:cNvSpPr>
            <a:spLocks noGrp="1"/>
          </p:cNvSpPr>
          <p:nvPr>
            <p:ph type="sldNum" sz="quarter" idx="2"/>
          </p:nvPr>
        </p:nvSpPr>
        <p:spPr/>
        <p:txBody>
          <a:bodyPr/>
          <a:lstStyle/>
          <a:p>
            <a:fld id="{86CB4B4D-7CA3-9044-876B-883B54F8677D}" type="slidenum">
              <a:rPr lang="en-US" altLang="zh-CN" smtClean="0"/>
              <a:t>29</a:t>
            </a:fld>
            <a:endParaRPr lang="zh-CN" altLang="en-US"/>
          </a:p>
        </p:txBody>
      </p:sp>
    </p:spTree>
  </p:cSld>
  <p:clrMapOvr>
    <a:masterClrMapping/>
  </p:clrMapOvr>
  <p:transition spd="med"/>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5" name="工作原理"/>
          <p:cNvSpPr txBox="1">
            <a:spLocks noGrp="1"/>
          </p:cNvSpPr>
          <p:nvPr>
            <p:ph type="title"/>
          </p:nvPr>
        </p:nvSpPr>
        <p:spPr>
          <a:prstGeom prst="rect">
            <a:avLst/>
          </a:prstGeom>
        </p:spPr>
        <p:txBody>
          <a:bodyPr/>
          <a:lstStyle/>
          <a:p>
            <a:r>
              <a:t>工作原理</a:t>
            </a:r>
          </a:p>
        </p:txBody>
      </p:sp>
      <p:sp>
        <p:nvSpPr>
          <p:cNvPr id="416" name="优点：结构简单、高分辨力、可非接触测量，并能在高温、辐射和强烈振动等恶劣条件下工作。"/>
          <p:cNvSpPr txBox="1"/>
          <p:nvPr/>
        </p:nvSpPr>
        <p:spPr>
          <a:xfrm>
            <a:off x="715277" y="2807957"/>
            <a:ext cx="11137901" cy="1219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l">
              <a:lnSpc>
                <a:spcPct val="120000"/>
              </a:lnSpc>
              <a:defRPr>
                <a:solidFill>
                  <a:srgbClr val="CC0099"/>
                </a:solidFill>
              </a:defRPr>
            </a:pPr>
            <a:r>
              <a:rPr>
                <a:latin typeface="黑体"/>
                <a:ea typeface="黑体"/>
                <a:cs typeface="黑体"/>
                <a:sym typeface="黑体"/>
              </a:rPr>
              <a:t>优点：</a:t>
            </a:r>
            <a:r>
              <a:rPr>
                <a:solidFill>
                  <a:srgbClr val="000000"/>
                </a:solidFill>
                <a:latin typeface="黑体"/>
                <a:ea typeface="黑体"/>
                <a:cs typeface="黑体"/>
                <a:sym typeface="黑体"/>
              </a:rPr>
              <a:t>结构简单、高分辨力、可非接触测量，并能在高温、辐射和强烈振动等恶劣条件下工作。</a:t>
            </a:r>
          </a:p>
        </p:txBody>
      </p:sp>
      <p:pic>
        <p:nvPicPr>
          <p:cNvPr id="417" name="image.pdf" descr="image.pdf"/>
          <p:cNvPicPr>
            <a:picLocks noChangeAspect="1"/>
          </p:cNvPicPr>
          <p:nvPr/>
        </p:nvPicPr>
        <p:blipFill>
          <a:blip r:embed="rId3">
            <a:extLst/>
          </a:blip>
          <a:stretch>
            <a:fillRect/>
          </a:stretch>
        </p:blipFill>
        <p:spPr>
          <a:xfrm>
            <a:off x="2821419" y="4947353"/>
            <a:ext cx="2422596" cy="1526258"/>
          </a:xfrm>
          <a:prstGeom prst="rect">
            <a:avLst/>
          </a:prstGeom>
          <a:ln w="12700">
            <a:miter lim="400000"/>
          </a:ln>
        </p:spPr>
      </p:pic>
      <p:pic>
        <p:nvPicPr>
          <p:cNvPr id="418" name="图片1" descr="图片1"/>
          <p:cNvPicPr>
            <a:picLocks noChangeAspect="1"/>
          </p:cNvPicPr>
          <p:nvPr/>
        </p:nvPicPr>
        <p:blipFill>
          <a:blip r:embed="rId4">
            <a:extLst/>
          </a:blip>
          <a:stretch>
            <a:fillRect/>
          </a:stretch>
        </p:blipFill>
        <p:spPr>
          <a:xfrm>
            <a:off x="8461557" y="3014796"/>
            <a:ext cx="3414950" cy="5155978"/>
          </a:xfrm>
          <a:prstGeom prst="rect">
            <a:avLst/>
          </a:prstGeom>
          <a:ln w="12700">
            <a:miter lim="400000"/>
          </a:ln>
        </p:spPr>
      </p:pic>
      <p:sp>
        <p:nvSpPr>
          <p:cNvPr id="419" name="上式中，哪几个参量是变量？可以做成哪几种类型的电容传感器？"/>
          <p:cNvSpPr txBox="1"/>
          <p:nvPr/>
        </p:nvSpPr>
        <p:spPr>
          <a:xfrm>
            <a:off x="576075" y="8064916"/>
            <a:ext cx="10426701" cy="533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a:solidFill>
                  <a:srgbClr val="CC0099"/>
                </a:solidFill>
                <a:latin typeface="华文楷体"/>
                <a:ea typeface="华文楷体"/>
                <a:cs typeface="华文楷体"/>
                <a:sym typeface="华文楷体"/>
              </a:defRPr>
            </a:lvl1pPr>
          </a:lstStyle>
          <a:p>
            <a:r>
              <a:t>上式中，哪几个参量是变量？可以做成哪几种类型的电容传感器？</a:t>
            </a:r>
          </a:p>
        </p:txBody>
      </p:sp>
      <p:grpSp>
        <p:nvGrpSpPr>
          <p:cNvPr id="422" name="成组"/>
          <p:cNvGrpSpPr/>
          <p:nvPr/>
        </p:nvGrpSpPr>
        <p:grpSpPr>
          <a:xfrm>
            <a:off x="16957" y="6608535"/>
            <a:ext cx="9390099" cy="650348"/>
            <a:chOff x="0" y="0"/>
            <a:chExt cx="9390098" cy="650347"/>
          </a:xfrm>
        </p:grpSpPr>
        <p:pic>
          <p:nvPicPr>
            <p:cNvPr id="420" name="image.pdf" descr="image.pdf"/>
            <p:cNvPicPr>
              <a:picLocks noChangeAspect="1"/>
            </p:cNvPicPr>
            <p:nvPr/>
          </p:nvPicPr>
          <p:blipFill>
            <a:blip r:embed="rId5">
              <a:extLst/>
            </a:blip>
            <a:stretch>
              <a:fillRect/>
            </a:stretch>
          </p:blipFill>
          <p:spPr>
            <a:xfrm>
              <a:off x="1747167" y="0"/>
              <a:ext cx="519509" cy="650348"/>
            </a:xfrm>
            <a:prstGeom prst="rect">
              <a:avLst/>
            </a:prstGeom>
            <a:ln w="12700" cap="flat">
              <a:noFill/>
              <a:miter lim="400000"/>
            </a:ln>
            <a:effectLst/>
          </p:spPr>
        </p:pic>
        <p:sp>
          <p:nvSpPr>
            <p:cNvPr id="421" name="为真空介电常数(8.854×10－12F/m)"/>
            <p:cNvSpPr txBox="1"/>
            <p:nvPr/>
          </p:nvSpPr>
          <p:spPr>
            <a:xfrm>
              <a:off x="0" y="39422"/>
              <a:ext cx="9390099" cy="57150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p>
              <a:pPr>
                <a:defRPr sz="2600">
                  <a:latin typeface="Tahoma"/>
                  <a:ea typeface="Tahoma"/>
                  <a:cs typeface="Tahoma"/>
                  <a:sym typeface="Tahoma"/>
                </a:defRPr>
              </a:pPr>
              <a:r>
                <a:rPr>
                  <a:latin typeface="宋体"/>
                  <a:ea typeface="宋体"/>
                  <a:cs typeface="宋体"/>
                  <a:sym typeface="宋体"/>
                </a:rPr>
                <a:t>为真空介电常数</a:t>
              </a:r>
              <a:r>
                <a:t>(8.854×10</a:t>
              </a:r>
              <a:r>
                <a:rPr baseline="30615">
                  <a:latin typeface="黑体"/>
                  <a:ea typeface="黑体"/>
                  <a:cs typeface="黑体"/>
                  <a:sym typeface="黑体"/>
                </a:rPr>
                <a:t>－</a:t>
              </a:r>
              <a:r>
                <a:rPr baseline="30615"/>
                <a:t>12</a:t>
              </a:r>
              <a:r>
                <a:t>F/m)</a:t>
              </a:r>
            </a:p>
          </p:txBody>
        </p:sp>
      </p:grpSp>
      <p:grpSp>
        <p:nvGrpSpPr>
          <p:cNvPr id="425" name="成组"/>
          <p:cNvGrpSpPr/>
          <p:nvPr/>
        </p:nvGrpSpPr>
        <p:grpSpPr>
          <a:xfrm>
            <a:off x="1754005" y="7175634"/>
            <a:ext cx="2912536" cy="1655474"/>
            <a:chOff x="0" y="0"/>
            <a:chExt cx="2912535" cy="1655473"/>
          </a:xfrm>
        </p:grpSpPr>
        <p:pic>
          <p:nvPicPr>
            <p:cNvPr id="423" name="image.pdf" descr="image.pdf"/>
            <p:cNvPicPr>
              <a:picLocks noChangeAspect="1"/>
            </p:cNvPicPr>
            <p:nvPr/>
          </p:nvPicPr>
          <p:blipFill>
            <a:blip r:embed="rId6">
              <a:extLst/>
            </a:blip>
            <a:stretch>
              <a:fillRect/>
            </a:stretch>
          </p:blipFill>
          <p:spPr>
            <a:xfrm>
              <a:off x="0" y="0"/>
              <a:ext cx="554976" cy="694748"/>
            </a:xfrm>
            <a:prstGeom prst="rect">
              <a:avLst/>
            </a:prstGeom>
            <a:ln w="12700" cap="flat">
              <a:noFill/>
              <a:miter lim="400000"/>
            </a:ln>
            <a:effectLst/>
          </p:spPr>
        </p:pic>
        <p:sp>
          <p:nvSpPr>
            <p:cNvPr id="424" name="为相对介电常数"/>
            <p:cNvSpPr/>
            <p:nvPr/>
          </p:nvSpPr>
          <p:spPr>
            <a:xfrm>
              <a:off x="1642535" y="385473"/>
              <a:ext cx="1270001"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defRPr>
                  <a:latin typeface="宋体"/>
                  <a:ea typeface="宋体"/>
                  <a:cs typeface="宋体"/>
                  <a:sym typeface="宋体"/>
                </a:defRPr>
              </a:lvl1pPr>
            </a:lstStyle>
            <a:p>
              <a:pPr>
                <a:defRPr>
                  <a:latin typeface="Tahoma"/>
                  <a:ea typeface="Tahoma"/>
                  <a:cs typeface="Tahoma"/>
                  <a:sym typeface="Tahoma"/>
                </a:defRPr>
              </a:pPr>
              <a:r>
                <a:rPr>
                  <a:latin typeface="宋体"/>
                  <a:ea typeface="宋体"/>
                  <a:cs typeface="宋体"/>
                  <a:sym typeface="宋体"/>
                </a:rPr>
                <a:t>为相对介电常数</a:t>
              </a:r>
            </a:p>
          </p:txBody>
        </p:sp>
      </p:grpSp>
      <p:sp>
        <p:nvSpPr>
          <p:cNvPr id="426" name="电容式传感器是将被测非电量的变化转换为电容量变化的一种传感器。"/>
          <p:cNvSpPr txBox="1"/>
          <p:nvPr/>
        </p:nvSpPr>
        <p:spPr>
          <a:xfrm>
            <a:off x="715276" y="2070147"/>
            <a:ext cx="11137901" cy="609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t>电容式传感器是将被测非电量的变化转换为电容量变化的一种传感器。</a:t>
            </a:r>
          </a:p>
        </p:txBody>
      </p:sp>
      <p:sp>
        <p:nvSpPr>
          <p:cNvPr id="427" name="平板电容器的电容量："/>
          <p:cNvSpPr txBox="1"/>
          <p:nvPr/>
        </p:nvSpPr>
        <p:spPr>
          <a:xfrm>
            <a:off x="765809" y="4269194"/>
            <a:ext cx="3670301" cy="609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t>平板电容器的电容量：</a:t>
            </a:r>
          </a:p>
        </p:txBody>
      </p:sp>
      <p:sp>
        <p:nvSpPr>
          <p:cNvPr id="2" name="灯片编号占位符 1"/>
          <p:cNvSpPr>
            <a:spLocks noGrp="1"/>
          </p:cNvSpPr>
          <p:nvPr>
            <p:ph type="sldNum" sz="quarter" idx="2"/>
          </p:nvPr>
        </p:nvSpPr>
        <p:spPr/>
        <p:txBody>
          <a:bodyPr/>
          <a:lstStyle/>
          <a:p>
            <a:fld id="{86CB4B4D-7CA3-9044-876B-883B54F8677D}" type="slidenum">
              <a:rPr lang="en-US" altLang="zh-CN" smtClean="0"/>
              <a:t>3</a:t>
            </a:fld>
            <a:endParaRPr lang="zh-CN" altLang="en-US"/>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2" fill="hold" grpId="1" nodeType="clickEffect">
                                  <p:stCondLst>
                                    <p:cond delay="0"/>
                                  </p:stCondLst>
                                  <p:iterate>
                                    <p:tmAbs val="0"/>
                                  </p:iterate>
                                  <p:childTnLst>
                                    <p:set>
                                      <p:cBhvr>
                                        <p:cTn id="6" fill="hold"/>
                                        <p:tgtEl>
                                          <p:spTgt spid="418"/>
                                        </p:tgtEl>
                                        <p:attrNameLst>
                                          <p:attrName>style.visibility</p:attrName>
                                        </p:attrNameLst>
                                      </p:cBhvr>
                                      <p:to>
                                        <p:strVal val="visible"/>
                                      </p:to>
                                    </p:set>
                                    <p:anim calcmode="lin" valueType="num">
                                      <p:cBhvr>
                                        <p:cTn id="7" dur="500" fill="hold"/>
                                        <p:tgtEl>
                                          <p:spTgt spid="418"/>
                                        </p:tgtEl>
                                        <p:attrNameLst>
                                          <p:attrName>ppt_x</p:attrName>
                                        </p:attrNameLst>
                                      </p:cBhvr>
                                      <p:tavLst>
                                        <p:tav tm="0">
                                          <p:val>
                                            <p:strVal val="1+#ppt_w/2"/>
                                          </p:val>
                                        </p:tav>
                                        <p:tav tm="100000">
                                          <p:val>
                                            <p:strVal val="#ppt_x"/>
                                          </p:val>
                                        </p:tav>
                                      </p:tavLst>
                                    </p:anim>
                                    <p:anim calcmode="lin" valueType="num">
                                      <p:cBhvr>
                                        <p:cTn id="8" dur="500" fill="hold"/>
                                        <p:tgtEl>
                                          <p:spTgt spid="41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8" grpId="1" animBg="1" advAuto="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3" name="B319" descr="B319"/>
          <p:cNvPicPr>
            <a:picLocks noChangeAspect="1"/>
          </p:cNvPicPr>
          <p:nvPr/>
        </p:nvPicPr>
        <p:blipFill>
          <a:blip r:embed="rId2">
            <a:extLst/>
          </a:blip>
          <a:stretch>
            <a:fillRect/>
          </a:stretch>
        </p:blipFill>
        <p:spPr>
          <a:xfrm>
            <a:off x="7493521" y="527606"/>
            <a:ext cx="4764193" cy="3467487"/>
          </a:xfrm>
          <a:prstGeom prst="rect">
            <a:avLst/>
          </a:prstGeom>
          <a:ln w="12700">
            <a:miter lim="400000"/>
          </a:ln>
        </p:spPr>
      </p:pic>
      <p:sp>
        <p:nvSpPr>
          <p:cNvPr id="744" name="双T二极管交流电桥"/>
          <p:cNvSpPr txBox="1"/>
          <p:nvPr/>
        </p:nvSpPr>
        <p:spPr>
          <a:xfrm>
            <a:off x="2169822" y="1660340"/>
            <a:ext cx="3395031" cy="635001"/>
          </a:xfrm>
          <a:prstGeom prst="rect">
            <a:avLst/>
          </a:prstGeom>
          <a:solidFill>
            <a:schemeClr val="accent2">
              <a:hueOff val="-85259"/>
              <a:satOff val="14347"/>
              <a:lumOff val="22373"/>
            </a:scheme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000">
                <a:latin typeface="宋体"/>
                <a:ea typeface="宋体"/>
                <a:cs typeface="宋体"/>
                <a:sym typeface="宋体"/>
              </a:defRPr>
            </a:lvl1pPr>
          </a:lstStyle>
          <a:p>
            <a:r>
              <a:t>双T二极管交流电桥</a:t>
            </a:r>
          </a:p>
        </p:txBody>
      </p:sp>
      <p:sp>
        <p:nvSpPr>
          <p:cNvPr id="745" name="测量电路"/>
          <p:cNvSpPr txBox="1">
            <a:spLocks noGrp="1"/>
          </p:cNvSpPr>
          <p:nvPr>
            <p:ph type="title"/>
          </p:nvPr>
        </p:nvSpPr>
        <p:spPr>
          <a:prstGeom prst="rect">
            <a:avLst/>
          </a:prstGeom>
        </p:spPr>
        <p:txBody>
          <a:bodyPr/>
          <a:lstStyle/>
          <a:p>
            <a:r>
              <a:t>测量电路</a:t>
            </a:r>
          </a:p>
        </p:txBody>
      </p:sp>
      <p:sp>
        <p:nvSpPr>
          <p:cNvPr id="746" name="电流I1=I2 ,且方向相反, 在一个周期内流过RL的平均电流为零。…"/>
          <p:cNvSpPr txBox="1"/>
          <p:nvPr/>
        </p:nvSpPr>
        <p:spPr>
          <a:xfrm>
            <a:off x="804514" y="2737982"/>
            <a:ext cx="6744901" cy="251422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l">
              <a:lnSpc>
                <a:spcPct val="90000"/>
              </a:lnSpc>
              <a:buSzPct val="100000"/>
              <a:buChar char="➢"/>
              <a:defRPr>
                <a:solidFill>
                  <a:srgbClr val="02050A"/>
                </a:solidFill>
                <a:latin typeface="Times New Roman"/>
                <a:ea typeface="Times New Roman"/>
                <a:cs typeface="Times New Roman"/>
                <a:sym typeface="Times New Roman"/>
              </a:defRPr>
            </a:pPr>
            <a:r>
              <a:rPr>
                <a:latin typeface="宋体"/>
                <a:ea typeface="宋体"/>
                <a:cs typeface="宋体"/>
                <a:sym typeface="宋体"/>
              </a:rPr>
              <a:t>电流</a:t>
            </a:r>
            <a:r>
              <a:rPr i="1"/>
              <a:t>I</a:t>
            </a:r>
            <a:r>
              <a:rPr baseline="-19571"/>
              <a:t>1</a:t>
            </a:r>
            <a:r>
              <a:t>=</a:t>
            </a:r>
            <a:r>
              <a:rPr i="1"/>
              <a:t>I</a:t>
            </a:r>
            <a:r>
              <a:rPr baseline="-19571"/>
              <a:t>2 </a:t>
            </a:r>
            <a:r>
              <a:t>,</a:t>
            </a:r>
            <a:r>
              <a:rPr>
                <a:latin typeface="宋体"/>
                <a:ea typeface="宋体"/>
                <a:cs typeface="宋体"/>
                <a:sym typeface="宋体"/>
              </a:rPr>
              <a:t>且方向相反</a:t>
            </a:r>
            <a:r>
              <a:t>, </a:t>
            </a:r>
            <a:r>
              <a:rPr>
                <a:latin typeface="宋体"/>
                <a:ea typeface="宋体"/>
                <a:cs typeface="宋体"/>
                <a:sym typeface="宋体"/>
              </a:rPr>
              <a:t>在一个周期内流过</a:t>
            </a:r>
            <a:r>
              <a:rPr i="1"/>
              <a:t>R</a:t>
            </a:r>
            <a:r>
              <a:rPr baseline="-19571"/>
              <a:t>L</a:t>
            </a:r>
            <a:r>
              <a:rPr>
                <a:latin typeface="宋体"/>
                <a:ea typeface="宋体"/>
                <a:cs typeface="宋体"/>
                <a:sym typeface="宋体"/>
              </a:rPr>
              <a:t>的平均电流为零。</a:t>
            </a:r>
            <a:endParaRPr b="1"/>
          </a:p>
          <a:p>
            <a:pPr algn="l">
              <a:lnSpc>
                <a:spcPct val="90000"/>
              </a:lnSpc>
              <a:buSzPct val="100000"/>
              <a:buChar char="➢"/>
              <a:defRPr>
                <a:solidFill>
                  <a:srgbClr val="02050A"/>
                </a:solidFill>
                <a:latin typeface="Times New Roman"/>
                <a:ea typeface="Times New Roman"/>
                <a:cs typeface="Times New Roman"/>
                <a:sym typeface="Times New Roman"/>
              </a:defRPr>
            </a:pPr>
            <a:r>
              <a:rPr>
                <a:latin typeface="宋体"/>
                <a:ea typeface="宋体"/>
                <a:cs typeface="宋体"/>
                <a:sym typeface="宋体"/>
              </a:rPr>
              <a:t>若传感器输入不为 </a:t>
            </a:r>
            <a:r>
              <a:rPr i="1"/>
              <a:t>0</a:t>
            </a:r>
            <a:r>
              <a:t>, </a:t>
            </a:r>
            <a:r>
              <a:rPr>
                <a:latin typeface="宋体"/>
                <a:ea typeface="宋体"/>
                <a:cs typeface="宋体"/>
                <a:sym typeface="宋体"/>
              </a:rPr>
              <a:t>则</a:t>
            </a:r>
            <a:r>
              <a:rPr i="1"/>
              <a:t>C</a:t>
            </a:r>
            <a:r>
              <a:rPr baseline="-19571"/>
              <a:t>1</a:t>
            </a:r>
            <a:r>
              <a:t> ≠ </a:t>
            </a:r>
            <a:r>
              <a:rPr i="1"/>
              <a:t>C</a:t>
            </a:r>
            <a:r>
              <a:rPr baseline="-19571"/>
              <a:t>2</a:t>
            </a:r>
            <a:r>
              <a:t>, </a:t>
            </a:r>
            <a:r>
              <a:rPr>
                <a:latin typeface="宋体"/>
                <a:ea typeface="宋体"/>
                <a:cs typeface="宋体"/>
                <a:sym typeface="宋体"/>
              </a:rPr>
              <a:t>那么</a:t>
            </a:r>
            <a:r>
              <a:rPr i="1"/>
              <a:t>I</a:t>
            </a:r>
            <a:r>
              <a:rPr baseline="-19571"/>
              <a:t>1</a:t>
            </a:r>
            <a:r>
              <a:t>≠</a:t>
            </a:r>
            <a:r>
              <a:rPr i="1"/>
              <a:t>I</a:t>
            </a:r>
            <a:r>
              <a:rPr baseline="-19571"/>
              <a:t>2</a:t>
            </a:r>
            <a:r>
              <a:t>, </a:t>
            </a:r>
            <a:r>
              <a:rPr>
                <a:latin typeface="宋体"/>
                <a:ea typeface="宋体"/>
                <a:cs typeface="宋体"/>
                <a:sym typeface="宋体"/>
              </a:rPr>
              <a:t>此时</a:t>
            </a:r>
            <a:r>
              <a:rPr i="1"/>
              <a:t>R</a:t>
            </a:r>
            <a:r>
              <a:rPr baseline="-19571"/>
              <a:t>L</a:t>
            </a:r>
            <a:r>
              <a:rPr>
                <a:latin typeface="宋体"/>
                <a:ea typeface="宋体"/>
                <a:cs typeface="宋体"/>
                <a:sym typeface="宋体"/>
              </a:rPr>
              <a:t>上必定有信号输出</a:t>
            </a:r>
            <a:r>
              <a:t>, </a:t>
            </a:r>
            <a:r>
              <a:rPr>
                <a:latin typeface="宋体"/>
                <a:ea typeface="宋体"/>
                <a:cs typeface="宋体"/>
                <a:sym typeface="宋体"/>
              </a:rPr>
              <a:t>其输出在一个周期内的平均值为：</a:t>
            </a:r>
          </a:p>
        </p:txBody>
      </p:sp>
      <p:pic>
        <p:nvPicPr>
          <p:cNvPr id="747" name="5-11" descr="5-11"/>
          <p:cNvPicPr>
            <a:picLocks noChangeAspect="1"/>
          </p:cNvPicPr>
          <p:nvPr/>
        </p:nvPicPr>
        <p:blipFill>
          <a:blip r:embed="rId3">
            <a:extLst/>
          </a:blip>
          <a:srcRect t="49663" r="52422" b="20442"/>
          <a:stretch>
            <a:fillRect/>
          </a:stretch>
        </p:blipFill>
        <p:spPr>
          <a:xfrm>
            <a:off x="7442774" y="4172854"/>
            <a:ext cx="5170067" cy="1943289"/>
          </a:xfrm>
          <a:prstGeom prst="rect">
            <a:avLst/>
          </a:prstGeom>
          <a:ln w="12700">
            <a:miter lim="400000"/>
          </a:ln>
        </p:spPr>
      </p:pic>
      <p:pic>
        <p:nvPicPr>
          <p:cNvPr id="748" name="5-11" descr="5-11"/>
          <p:cNvPicPr>
            <a:picLocks noChangeAspect="1"/>
          </p:cNvPicPr>
          <p:nvPr/>
        </p:nvPicPr>
        <p:blipFill>
          <a:blip r:embed="rId3">
            <a:extLst/>
          </a:blip>
          <a:srcRect l="55222" t="49663" b="18520"/>
          <a:stretch>
            <a:fillRect/>
          </a:stretch>
        </p:blipFill>
        <p:spPr>
          <a:xfrm>
            <a:off x="7442774" y="6283638"/>
            <a:ext cx="4865840" cy="2068212"/>
          </a:xfrm>
          <a:prstGeom prst="rect">
            <a:avLst/>
          </a:prstGeom>
          <a:ln w="12700">
            <a:miter lim="400000"/>
          </a:ln>
        </p:spPr>
      </p:pic>
      <p:grpSp>
        <p:nvGrpSpPr>
          <p:cNvPr id="751" name="成组"/>
          <p:cNvGrpSpPr/>
          <p:nvPr/>
        </p:nvGrpSpPr>
        <p:grpSpPr>
          <a:xfrm>
            <a:off x="926025" y="5694844"/>
            <a:ext cx="5882625" cy="2906287"/>
            <a:chOff x="0" y="0"/>
            <a:chExt cx="5882623" cy="2906286"/>
          </a:xfrm>
        </p:grpSpPr>
        <p:pic>
          <p:nvPicPr>
            <p:cNvPr id="749" name="image.pdf" descr="image.pdf"/>
            <p:cNvPicPr>
              <a:picLocks noChangeAspect="1"/>
            </p:cNvPicPr>
            <p:nvPr/>
          </p:nvPicPr>
          <p:blipFill>
            <a:blip r:embed="rId4">
              <a:extLst/>
            </a:blip>
            <a:srcRect l="54774"/>
            <a:stretch>
              <a:fillRect/>
            </a:stretch>
          </p:blipFill>
          <p:spPr>
            <a:xfrm>
              <a:off x="1441524" y="1568334"/>
              <a:ext cx="4441100" cy="1337953"/>
            </a:xfrm>
            <a:prstGeom prst="rect">
              <a:avLst/>
            </a:prstGeom>
            <a:ln w="12700" cap="flat">
              <a:noFill/>
              <a:miter lim="400000"/>
            </a:ln>
            <a:effectLst/>
          </p:spPr>
        </p:pic>
        <p:pic>
          <p:nvPicPr>
            <p:cNvPr id="750" name="image.pdf" descr="image.pdf"/>
            <p:cNvPicPr>
              <a:picLocks noChangeAspect="1"/>
            </p:cNvPicPr>
            <p:nvPr/>
          </p:nvPicPr>
          <p:blipFill>
            <a:blip r:embed="rId4">
              <a:extLst/>
            </a:blip>
            <a:srcRect r="45272" b="11637"/>
            <a:stretch>
              <a:fillRect/>
            </a:stretch>
          </p:blipFill>
          <p:spPr>
            <a:xfrm>
              <a:off x="0" y="0"/>
              <a:ext cx="5374136" cy="1182245"/>
            </a:xfrm>
            <a:prstGeom prst="rect">
              <a:avLst/>
            </a:prstGeom>
            <a:ln w="12700" cap="flat">
              <a:noFill/>
              <a:miter lim="400000"/>
            </a:ln>
            <a:effectLst/>
          </p:spPr>
        </p:pic>
      </p:grpSp>
      <p:sp>
        <p:nvSpPr>
          <p:cNvPr id="2" name="灯片编号占位符 1"/>
          <p:cNvSpPr>
            <a:spLocks noGrp="1"/>
          </p:cNvSpPr>
          <p:nvPr>
            <p:ph type="sldNum" sz="quarter" idx="2"/>
          </p:nvPr>
        </p:nvSpPr>
        <p:spPr/>
        <p:txBody>
          <a:bodyPr/>
          <a:lstStyle/>
          <a:p>
            <a:fld id="{86CB4B4D-7CA3-9044-876B-883B54F8677D}" type="slidenum">
              <a:rPr lang="en-US" altLang="zh-CN" smtClean="0"/>
              <a:t>30</a:t>
            </a:fld>
            <a:endParaRPr lang="zh-CN" altLang="en-US"/>
          </a:p>
        </p:txBody>
      </p:sp>
    </p:spTree>
  </p:cSld>
  <p:clrMapOvr>
    <a:masterClrMapping/>
  </p:clrMapOvr>
  <p:transition spd="med"/>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3" name="若已知RL ，则令 :"/>
          <p:cNvSpPr txBox="1"/>
          <p:nvPr/>
        </p:nvSpPr>
        <p:spPr>
          <a:xfrm>
            <a:off x="1237728" y="1848134"/>
            <a:ext cx="3419922" cy="62048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defRPr>
                <a:latin typeface="Times New Roman"/>
                <a:ea typeface="Times New Roman"/>
                <a:cs typeface="Times New Roman"/>
                <a:sym typeface="Times New Roman"/>
              </a:defRPr>
            </a:pPr>
            <a:r>
              <a:t>若已知</a:t>
            </a:r>
            <a:r>
              <a:rPr i="1"/>
              <a:t>R</a:t>
            </a:r>
            <a:r>
              <a:rPr baseline="-21428"/>
              <a:t>L</a:t>
            </a:r>
            <a:r>
              <a:t> ，则令 :      </a:t>
            </a:r>
          </a:p>
        </p:txBody>
      </p:sp>
      <p:pic>
        <p:nvPicPr>
          <p:cNvPr id="754" name="image.pdf" descr="image.pdf"/>
          <p:cNvPicPr>
            <a:picLocks noChangeAspect="1"/>
          </p:cNvPicPr>
          <p:nvPr/>
        </p:nvPicPr>
        <p:blipFill>
          <a:blip r:embed="rId2">
            <a:extLst/>
          </a:blip>
          <a:srcRect r="26462"/>
          <a:stretch>
            <a:fillRect/>
          </a:stretch>
        </p:blipFill>
        <p:spPr>
          <a:xfrm>
            <a:off x="4278110" y="2563821"/>
            <a:ext cx="3534817" cy="1433690"/>
          </a:xfrm>
          <a:prstGeom prst="rect">
            <a:avLst/>
          </a:prstGeom>
          <a:ln w="12700">
            <a:miter lim="400000"/>
          </a:ln>
        </p:spPr>
      </p:pic>
      <p:pic>
        <p:nvPicPr>
          <p:cNvPr id="755" name="image.pdf" descr="image.pdf"/>
          <p:cNvPicPr>
            <a:picLocks noChangeAspect="1"/>
          </p:cNvPicPr>
          <p:nvPr/>
        </p:nvPicPr>
        <p:blipFill>
          <a:blip r:embed="rId3">
            <a:extLst/>
          </a:blip>
          <a:stretch>
            <a:fillRect/>
          </a:stretch>
        </p:blipFill>
        <p:spPr>
          <a:xfrm>
            <a:off x="4162320" y="4771870"/>
            <a:ext cx="3996268" cy="745068"/>
          </a:xfrm>
          <a:prstGeom prst="rect">
            <a:avLst/>
          </a:prstGeom>
          <a:ln w="12700">
            <a:miter lim="400000"/>
          </a:ln>
        </p:spPr>
      </p:pic>
      <p:sp>
        <p:nvSpPr>
          <p:cNvPr id="756" name="有："/>
          <p:cNvSpPr txBox="1"/>
          <p:nvPr/>
        </p:nvSpPr>
        <p:spPr>
          <a:xfrm>
            <a:off x="1449021" y="3900463"/>
            <a:ext cx="825501" cy="609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a:solidFill>
                  <a:srgbClr val="02050A"/>
                </a:solidFill>
                <a:latin typeface="宋体"/>
                <a:ea typeface="宋体"/>
                <a:cs typeface="宋体"/>
                <a:sym typeface="宋体"/>
              </a:defRPr>
            </a:lvl1pPr>
          </a:lstStyle>
          <a:p>
            <a:pPr>
              <a:defRPr>
                <a:latin typeface="Times New Roman"/>
                <a:ea typeface="Times New Roman"/>
                <a:cs typeface="Times New Roman"/>
                <a:sym typeface="Times New Roman"/>
              </a:defRPr>
            </a:pPr>
            <a:r>
              <a:rPr>
                <a:latin typeface="宋体"/>
                <a:ea typeface="宋体"/>
                <a:cs typeface="宋体"/>
                <a:sym typeface="宋体"/>
              </a:rPr>
              <a:t>有：</a:t>
            </a:r>
          </a:p>
        </p:txBody>
      </p:sp>
      <p:sp>
        <p:nvSpPr>
          <p:cNvPr id="757" name="从式可知, 输出电压Uo不仅与电源电压的幅值和频率有关, 而且与T型网络中的电容C1和C2的差值有关。"/>
          <p:cNvSpPr txBox="1"/>
          <p:nvPr/>
        </p:nvSpPr>
        <p:spPr>
          <a:xfrm>
            <a:off x="1016921" y="5839934"/>
            <a:ext cx="11264054" cy="131888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l">
              <a:lnSpc>
                <a:spcPct val="150000"/>
              </a:lnSpc>
              <a:defRPr>
                <a:latin typeface="Times New Roman"/>
                <a:ea typeface="Times New Roman"/>
                <a:cs typeface="Times New Roman"/>
                <a:sym typeface="Times New Roman"/>
              </a:defRPr>
            </a:pPr>
            <a:r>
              <a:rPr dirty="0"/>
              <a:t>     </a:t>
            </a:r>
            <a:r>
              <a:rPr dirty="0" err="1">
                <a:latin typeface="微软雅黑"/>
                <a:ea typeface="微软雅黑"/>
                <a:cs typeface="微软雅黑"/>
                <a:sym typeface="微软雅黑"/>
              </a:rPr>
              <a:t>从式可知</a:t>
            </a:r>
            <a:r>
              <a:rPr dirty="0"/>
              <a:t>, </a:t>
            </a:r>
            <a:r>
              <a:rPr dirty="0" err="1">
                <a:latin typeface="微软雅黑"/>
                <a:ea typeface="微软雅黑"/>
                <a:cs typeface="微软雅黑"/>
                <a:sym typeface="微软雅黑"/>
              </a:rPr>
              <a:t>输出电压</a:t>
            </a:r>
            <a:r>
              <a:rPr i="1" dirty="0" err="1"/>
              <a:t>U</a:t>
            </a:r>
            <a:r>
              <a:rPr baseline="-22285" dirty="0" err="1"/>
              <a:t>o</a:t>
            </a:r>
            <a:r>
              <a:rPr dirty="0" err="1">
                <a:latin typeface="微软雅黑"/>
                <a:ea typeface="微软雅黑"/>
                <a:cs typeface="微软雅黑"/>
                <a:sym typeface="微软雅黑"/>
              </a:rPr>
              <a:t>不仅与电源电压的幅值和频率有关</a:t>
            </a:r>
            <a:r>
              <a:rPr dirty="0"/>
              <a:t>, </a:t>
            </a:r>
            <a:r>
              <a:rPr dirty="0" err="1">
                <a:latin typeface="微软雅黑"/>
                <a:ea typeface="微软雅黑"/>
                <a:cs typeface="微软雅黑"/>
                <a:sym typeface="微软雅黑"/>
              </a:rPr>
              <a:t>而且与</a:t>
            </a:r>
            <a:r>
              <a:rPr i="1" dirty="0" err="1"/>
              <a:t>T</a:t>
            </a:r>
            <a:r>
              <a:rPr dirty="0" err="1">
                <a:latin typeface="微软雅黑"/>
                <a:ea typeface="微软雅黑"/>
                <a:cs typeface="微软雅黑"/>
                <a:sym typeface="微软雅黑"/>
              </a:rPr>
              <a:t>型网络中的电容</a:t>
            </a:r>
            <a:r>
              <a:rPr i="1" dirty="0" err="1"/>
              <a:t>C</a:t>
            </a:r>
            <a:r>
              <a:rPr baseline="-22285" dirty="0" err="1"/>
              <a:t>1</a:t>
            </a:r>
            <a:r>
              <a:rPr dirty="0" err="1">
                <a:latin typeface="微软雅黑"/>
                <a:ea typeface="微软雅黑"/>
                <a:cs typeface="微软雅黑"/>
                <a:sym typeface="微软雅黑"/>
              </a:rPr>
              <a:t>和</a:t>
            </a:r>
            <a:r>
              <a:rPr i="1" dirty="0" err="1"/>
              <a:t>C</a:t>
            </a:r>
            <a:r>
              <a:rPr baseline="-22285" dirty="0" err="1"/>
              <a:t>2</a:t>
            </a:r>
            <a:r>
              <a:rPr dirty="0" err="1">
                <a:latin typeface="微软雅黑"/>
                <a:ea typeface="微软雅黑"/>
                <a:cs typeface="微软雅黑"/>
                <a:sym typeface="微软雅黑"/>
              </a:rPr>
              <a:t>的差值有关</a:t>
            </a:r>
            <a:r>
              <a:rPr dirty="0">
                <a:latin typeface="微软雅黑"/>
                <a:ea typeface="微软雅黑"/>
                <a:cs typeface="微软雅黑"/>
                <a:sym typeface="微软雅黑"/>
              </a:rPr>
              <a:t>。</a:t>
            </a:r>
          </a:p>
        </p:txBody>
      </p:sp>
      <p:sp>
        <p:nvSpPr>
          <p:cNvPr id="758" name="测量电路"/>
          <p:cNvSpPr txBox="1">
            <a:spLocks noGrp="1"/>
          </p:cNvSpPr>
          <p:nvPr>
            <p:ph type="title"/>
          </p:nvPr>
        </p:nvSpPr>
        <p:spPr>
          <a:prstGeom prst="rect">
            <a:avLst/>
          </a:prstGeom>
        </p:spPr>
        <p:txBody>
          <a:bodyPr/>
          <a:lstStyle/>
          <a:p>
            <a:r>
              <a:t>测量电路</a:t>
            </a:r>
          </a:p>
        </p:txBody>
      </p:sp>
      <p:sp>
        <p:nvSpPr>
          <p:cNvPr id="2" name="灯片编号占位符 1"/>
          <p:cNvSpPr>
            <a:spLocks noGrp="1"/>
          </p:cNvSpPr>
          <p:nvPr>
            <p:ph type="sldNum" sz="quarter" idx="2"/>
          </p:nvPr>
        </p:nvSpPr>
        <p:spPr/>
        <p:txBody>
          <a:bodyPr/>
          <a:lstStyle/>
          <a:p>
            <a:fld id="{86CB4B4D-7CA3-9044-876B-883B54F8677D}" type="slidenum">
              <a:rPr lang="en-US" altLang="zh-CN" smtClean="0"/>
              <a:t>31</a:t>
            </a:fld>
            <a:endParaRPr lang="zh-CN" altLang="en-US"/>
          </a:p>
        </p:txBody>
      </p:sp>
    </p:spTree>
  </p:cSld>
  <p:clrMapOvr>
    <a:masterClrMapping/>
  </p:clrMapOvr>
  <p:transition spd="med"/>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0" name="采用双T电桥电路可进行高速机械运动量的动态测量。"/>
          <p:cNvSpPr/>
          <p:nvPr/>
        </p:nvSpPr>
        <p:spPr>
          <a:xfrm>
            <a:off x="502819" y="7834265"/>
            <a:ext cx="12239414" cy="685801"/>
          </a:xfrm>
          <a:prstGeom prst="rect">
            <a:avLst/>
          </a:prstGeom>
          <a:solidFill>
            <a:srgbClr val="FFFF00"/>
          </a:solidFill>
          <a:ln w="76200" cap="rnd">
            <a:solidFill>
              <a:srgbClr val="800000"/>
            </a:solidFill>
            <a:prstDash val="sysDot"/>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l">
              <a:spcBef>
                <a:spcPts val="900"/>
              </a:spcBef>
              <a:buClr>
                <a:srgbClr val="A50021"/>
              </a:buClr>
              <a:buSzPct val="75000"/>
              <a:buChar char="■"/>
              <a:defRPr>
                <a:latin typeface="黑体"/>
                <a:ea typeface="黑体"/>
                <a:cs typeface="黑体"/>
                <a:sym typeface="黑体"/>
              </a:defRPr>
            </a:pPr>
            <a:r>
              <a:rPr dirty="0" err="1"/>
              <a:t>采用双T电桥电路可进行高速机械运动量的动态测量</a:t>
            </a:r>
            <a:r>
              <a:rPr dirty="0"/>
              <a:t>。</a:t>
            </a:r>
          </a:p>
        </p:txBody>
      </p:sp>
      <p:sp>
        <p:nvSpPr>
          <p:cNvPr id="761" name="双T电桥电路的特点"/>
          <p:cNvSpPr txBox="1"/>
          <p:nvPr/>
        </p:nvSpPr>
        <p:spPr>
          <a:xfrm>
            <a:off x="651474" y="1199032"/>
            <a:ext cx="3176315" cy="609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marL="487680" indent="-487680" algn="l">
              <a:spcBef>
                <a:spcPts val="900"/>
              </a:spcBef>
              <a:defRPr>
                <a:latin typeface="黑体"/>
                <a:ea typeface="黑体"/>
                <a:cs typeface="黑体"/>
                <a:sym typeface="黑体"/>
              </a:defRPr>
            </a:pPr>
            <a:r>
              <a:rPr dirty="0" err="1">
                <a:latin typeface="宋体"/>
                <a:ea typeface="宋体"/>
                <a:cs typeface="宋体"/>
                <a:sym typeface="宋体"/>
              </a:rPr>
              <a:t>双</a:t>
            </a:r>
            <a:r>
              <a:rPr dirty="0" err="1"/>
              <a:t>T</a:t>
            </a:r>
            <a:r>
              <a:rPr dirty="0" err="1">
                <a:latin typeface="宋体"/>
                <a:ea typeface="宋体"/>
                <a:cs typeface="宋体"/>
                <a:sym typeface="宋体"/>
              </a:rPr>
              <a:t>电桥电路的特点</a:t>
            </a:r>
            <a:endParaRPr dirty="0">
              <a:latin typeface="宋体"/>
              <a:ea typeface="宋体"/>
              <a:cs typeface="宋体"/>
              <a:sym typeface="宋体"/>
            </a:endParaRPr>
          </a:p>
        </p:txBody>
      </p:sp>
      <p:sp>
        <p:nvSpPr>
          <p:cNvPr id="762" name="①电源、传感器电容、负载均可同时在一点接地…"/>
          <p:cNvSpPr txBox="1"/>
          <p:nvPr/>
        </p:nvSpPr>
        <p:spPr>
          <a:xfrm>
            <a:off x="502819" y="1297829"/>
            <a:ext cx="11652130" cy="687933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marL="487680" indent="-487680" algn="l">
              <a:lnSpc>
                <a:spcPct val="120000"/>
              </a:lnSpc>
              <a:defRPr>
                <a:solidFill>
                  <a:srgbClr val="02050A"/>
                </a:solidFill>
                <a:latin typeface="黑体"/>
                <a:ea typeface="黑体"/>
                <a:cs typeface="黑体"/>
                <a:sym typeface="黑体"/>
              </a:defRPr>
            </a:pPr>
            <a:r>
              <a:rPr dirty="0"/>
              <a:t>①</a:t>
            </a:r>
            <a:r>
              <a:rPr dirty="0" err="1"/>
              <a:t>电源、传感器电容、负载均可同时在一点接地</a:t>
            </a:r>
            <a:endParaRPr dirty="0"/>
          </a:p>
          <a:p>
            <a:pPr marL="487680" indent="-487680" algn="l">
              <a:lnSpc>
                <a:spcPct val="120000"/>
              </a:lnSpc>
              <a:defRPr>
                <a:solidFill>
                  <a:srgbClr val="02050A"/>
                </a:solidFill>
                <a:latin typeface="黑体"/>
                <a:ea typeface="黑体"/>
                <a:cs typeface="黑体"/>
                <a:sym typeface="黑体"/>
              </a:defRPr>
            </a:pPr>
            <a:r>
              <a:rPr dirty="0"/>
              <a:t>②</a:t>
            </a:r>
            <a:r>
              <a:rPr dirty="0" err="1"/>
              <a:t>二极管</a:t>
            </a:r>
            <a:r>
              <a:rPr i="1" dirty="0" err="1"/>
              <a:t>D</a:t>
            </a:r>
            <a:r>
              <a:rPr baseline="-19571" dirty="0" err="1"/>
              <a:t>1</a:t>
            </a:r>
            <a:r>
              <a:rPr baseline="-19571" dirty="0"/>
              <a:t>、</a:t>
            </a:r>
            <a:r>
              <a:rPr i="1" dirty="0"/>
              <a:t> </a:t>
            </a:r>
            <a:r>
              <a:rPr i="1" dirty="0" err="1"/>
              <a:t>D</a:t>
            </a:r>
            <a:r>
              <a:rPr baseline="-19571" dirty="0" err="1"/>
              <a:t>2</a:t>
            </a:r>
            <a:r>
              <a:rPr dirty="0" err="1"/>
              <a:t>工作于高电平下，因而非线性失真小</a:t>
            </a:r>
            <a:endParaRPr dirty="0"/>
          </a:p>
          <a:p>
            <a:pPr marL="487680" indent="-487680" algn="l">
              <a:lnSpc>
                <a:spcPct val="120000"/>
              </a:lnSpc>
              <a:defRPr>
                <a:solidFill>
                  <a:srgbClr val="02050A"/>
                </a:solidFill>
                <a:latin typeface="黑体"/>
                <a:ea typeface="黑体"/>
                <a:cs typeface="黑体"/>
                <a:sym typeface="黑体"/>
              </a:defRPr>
            </a:pPr>
            <a:r>
              <a:rPr dirty="0"/>
              <a:t>③</a:t>
            </a:r>
            <a:r>
              <a:rPr dirty="0" err="1"/>
              <a:t>电源频率、幅值直接影响传感器的灵敏度，要保证传感器的灵敏度为常数，</a:t>
            </a:r>
            <a:r>
              <a:rPr dirty="0" err="1">
                <a:solidFill>
                  <a:srgbClr val="CC0099"/>
                </a:solidFill>
              </a:rPr>
              <a:t>电源需高度稳定</a:t>
            </a:r>
            <a:r>
              <a:rPr dirty="0"/>
              <a:t>；</a:t>
            </a:r>
          </a:p>
          <a:p>
            <a:pPr marL="487680" indent="-487680" algn="l">
              <a:lnSpc>
                <a:spcPct val="120000"/>
              </a:lnSpc>
              <a:defRPr>
                <a:solidFill>
                  <a:srgbClr val="02050A"/>
                </a:solidFill>
                <a:latin typeface="黑体"/>
                <a:ea typeface="黑体"/>
                <a:cs typeface="黑体"/>
                <a:sym typeface="黑体"/>
              </a:defRPr>
            </a:pPr>
            <a:r>
              <a:rPr dirty="0"/>
              <a:t>④</a:t>
            </a:r>
            <a:r>
              <a:rPr dirty="0" err="1"/>
              <a:t>线路简单，可全部放在探头内，大大缩短了电容引线、减小了分布电容的影响</a:t>
            </a:r>
            <a:r>
              <a:rPr dirty="0"/>
              <a:t>；</a:t>
            </a:r>
          </a:p>
          <a:p>
            <a:pPr marL="487680" indent="-487680" algn="l">
              <a:lnSpc>
                <a:spcPct val="120000"/>
              </a:lnSpc>
              <a:defRPr>
                <a:solidFill>
                  <a:srgbClr val="02050A"/>
                </a:solidFill>
                <a:latin typeface="黑体"/>
                <a:ea typeface="黑体"/>
                <a:cs typeface="黑体"/>
                <a:sym typeface="黑体"/>
              </a:defRPr>
            </a:pPr>
            <a:r>
              <a:rPr dirty="0"/>
              <a:t>⑤</a:t>
            </a:r>
            <a:r>
              <a:rPr dirty="0" err="1"/>
              <a:t>输出电压高</a:t>
            </a:r>
            <a:endParaRPr dirty="0"/>
          </a:p>
          <a:p>
            <a:pPr marL="487680" indent="-487680" algn="l">
              <a:lnSpc>
                <a:spcPct val="120000"/>
              </a:lnSpc>
              <a:defRPr>
                <a:solidFill>
                  <a:srgbClr val="02050A"/>
                </a:solidFill>
                <a:latin typeface="黑体"/>
                <a:ea typeface="黑体"/>
                <a:cs typeface="黑体"/>
                <a:sym typeface="黑体"/>
              </a:defRPr>
            </a:pPr>
            <a:r>
              <a:rPr dirty="0"/>
              <a:t>⑥</a:t>
            </a:r>
            <a:r>
              <a:rPr dirty="0" err="1"/>
              <a:t>输出阻抗与R</a:t>
            </a:r>
            <a:r>
              <a:rPr baseline="-19571" dirty="0" err="1"/>
              <a:t>L</a:t>
            </a:r>
            <a:r>
              <a:rPr dirty="0" err="1"/>
              <a:t>、R</a:t>
            </a:r>
            <a:r>
              <a:rPr baseline="-19571" dirty="0" err="1"/>
              <a:t>1</a:t>
            </a:r>
            <a:r>
              <a:rPr dirty="0" err="1"/>
              <a:t>、R</a:t>
            </a:r>
            <a:r>
              <a:rPr baseline="-19571" dirty="0" err="1"/>
              <a:t>2</a:t>
            </a:r>
            <a:r>
              <a:rPr dirty="0" err="1"/>
              <a:t>有关，而与电容C1、C2无关，克服了电容式传感器高内阻的缺点</a:t>
            </a:r>
            <a:endParaRPr dirty="0"/>
          </a:p>
          <a:p>
            <a:pPr marL="487680" indent="-487680" algn="l">
              <a:lnSpc>
                <a:spcPct val="120000"/>
              </a:lnSpc>
              <a:defRPr>
                <a:solidFill>
                  <a:srgbClr val="02050A"/>
                </a:solidFill>
                <a:latin typeface="黑体"/>
                <a:ea typeface="黑体"/>
                <a:cs typeface="黑体"/>
                <a:sym typeface="黑体"/>
              </a:defRPr>
            </a:pPr>
            <a:r>
              <a:rPr dirty="0"/>
              <a:t>⑦</a:t>
            </a:r>
            <a:r>
              <a:rPr dirty="0" err="1"/>
              <a:t>当R</a:t>
            </a:r>
            <a:r>
              <a:rPr baseline="-19571" dirty="0" err="1"/>
              <a:t>L</a:t>
            </a:r>
            <a:r>
              <a:rPr dirty="0"/>
              <a:t>=</a:t>
            </a:r>
            <a:r>
              <a:rPr dirty="0" err="1"/>
              <a:t>1KΩ时，输出信号上升时间只有20μs左右</a:t>
            </a:r>
            <a:r>
              <a:rPr dirty="0"/>
              <a:t>。</a:t>
            </a:r>
          </a:p>
          <a:p>
            <a:pPr marL="487680" indent="-487680" algn="l">
              <a:lnSpc>
                <a:spcPct val="120000"/>
              </a:lnSpc>
              <a:defRPr>
                <a:solidFill>
                  <a:srgbClr val="02050A"/>
                </a:solidFill>
                <a:latin typeface="黑体"/>
                <a:ea typeface="黑体"/>
                <a:cs typeface="黑体"/>
                <a:sym typeface="黑体"/>
              </a:defRPr>
            </a:pPr>
            <a:r>
              <a:rPr dirty="0"/>
              <a:t>⑧</a:t>
            </a:r>
            <a:r>
              <a:rPr dirty="0" err="1"/>
              <a:t>传感器的频率响应取决于振荡器的频率</a:t>
            </a:r>
            <a:endParaRPr dirty="0"/>
          </a:p>
        </p:txBody>
      </p:sp>
      <p:sp>
        <p:nvSpPr>
          <p:cNvPr id="763" name="测量电路"/>
          <p:cNvSpPr txBox="1">
            <a:spLocks noGrp="1"/>
          </p:cNvSpPr>
          <p:nvPr>
            <p:ph type="title"/>
          </p:nvPr>
        </p:nvSpPr>
        <p:spPr>
          <a:prstGeom prst="rect">
            <a:avLst/>
          </a:prstGeom>
        </p:spPr>
        <p:txBody>
          <a:bodyPr/>
          <a:lstStyle/>
          <a:p>
            <a:r>
              <a:t>测量电路</a:t>
            </a:r>
          </a:p>
        </p:txBody>
      </p:sp>
      <p:sp>
        <p:nvSpPr>
          <p:cNvPr id="2" name="灯片编号占位符 1"/>
          <p:cNvSpPr>
            <a:spLocks noGrp="1"/>
          </p:cNvSpPr>
          <p:nvPr>
            <p:ph type="sldNum" sz="quarter" idx="2"/>
          </p:nvPr>
        </p:nvSpPr>
        <p:spPr/>
        <p:txBody>
          <a:bodyPr/>
          <a:lstStyle/>
          <a:p>
            <a:fld id="{86CB4B4D-7CA3-9044-876B-883B54F8677D}" type="slidenum">
              <a:rPr lang="en-US" altLang="zh-CN" smtClean="0"/>
              <a:t>32</a:t>
            </a:fld>
            <a:endParaRPr lang="zh-CN" altLang="en-US"/>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4" fill="hold" grpId="1" nodeType="clickEffect">
                                  <p:stCondLst>
                                    <p:cond delay="0"/>
                                  </p:stCondLst>
                                  <p:iterate>
                                    <p:tmAbs val="0"/>
                                  </p:iterate>
                                  <p:childTnLst>
                                    <p:set>
                                      <p:cBhvr>
                                        <p:cTn id="6" fill="hold"/>
                                        <p:tgtEl>
                                          <p:spTgt spid="760"/>
                                        </p:tgtEl>
                                        <p:attrNameLst>
                                          <p:attrName>style.visibility</p:attrName>
                                        </p:attrNameLst>
                                      </p:cBhvr>
                                      <p:to>
                                        <p:strVal val="visible"/>
                                      </p:to>
                                    </p:set>
                                    <p:anim calcmode="lin" valueType="num">
                                      <p:cBhvr>
                                        <p:cTn id="7" dur="1000" fill="hold"/>
                                        <p:tgtEl>
                                          <p:spTgt spid="760"/>
                                        </p:tgtEl>
                                        <p:attrNameLst>
                                          <p:attrName>ppt_x</p:attrName>
                                        </p:attrNameLst>
                                      </p:cBhvr>
                                      <p:tavLst>
                                        <p:tav tm="0">
                                          <p:val>
                                            <p:strVal val="#ppt_x"/>
                                          </p:val>
                                        </p:tav>
                                        <p:tav tm="100000">
                                          <p:val>
                                            <p:strVal val="#ppt_x"/>
                                          </p:val>
                                        </p:tav>
                                      </p:tavLst>
                                    </p:anim>
                                    <p:anim calcmode="lin" valueType="num">
                                      <p:cBhvr>
                                        <p:cTn id="8" dur="1000" fill="hold"/>
                                        <p:tgtEl>
                                          <p:spTgt spid="76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0" grpId="1" animBg="1" advAuto="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71" name="成组"/>
          <p:cNvGrpSpPr/>
          <p:nvPr/>
        </p:nvGrpSpPr>
        <p:grpSpPr>
          <a:xfrm>
            <a:off x="3268689" y="-23650"/>
            <a:ext cx="9730253" cy="4549602"/>
            <a:chOff x="0" y="0"/>
            <a:chExt cx="9730252" cy="4549601"/>
          </a:xfrm>
        </p:grpSpPr>
        <p:pic>
          <p:nvPicPr>
            <p:cNvPr id="765" name="0238" descr="0238"/>
            <p:cNvPicPr>
              <a:picLocks noChangeAspect="1"/>
            </p:cNvPicPr>
            <p:nvPr/>
          </p:nvPicPr>
          <p:blipFill>
            <a:blip r:embed="rId2">
              <a:extLst/>
            </a:blip>
            <a:stretch>
              <a:fillRect/>
            </a:stretch>
          </p:blipFill>
          <p:spPr>
            <a:xfrm>
              <a:off x="1710824" y="952058"/>
              <a:ext cx="8019429" cy="3049520"/>
            </a:xfrm>
            <a:prstGeom prst="rect">
              <a:avLst/>
            </a:prstGeom>
            <a:ln w="12700" cap="flat">
              <a:noFill/>
              <a:miter lim="400000"/>
            </a:ln>
            <a:effectLst/>
          </p:spPr>
        </p:pic>
        <p:sp>
          <p:nvSpPr>
            <p:cNvPr id="766" name="差动脉冲宽度调制电路"/>
            <p:cNvSpPr txBox="1"/>
            <p:nvPr/>
          </p:nvSpPr>
          <p:spPr>
            <a:xfrm>
              <a:off x="1621948" y="4028901"/>
              <a:ext cx="6502401" cy="5207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defRPr sz="2400">
                  <a:latin typeface="宋体"/>
                  <a:ea typeface="宋体"/>
                  <a:cs typeface="宋体"/>
                  <a:sym typeface="宋体"/>
                </a:defRPr>
              </a:lvl1pPr>
            </a:lstStyle>
            <a:p>
              <a:pPr>
                <a:defRPr>
                  <a:latin typeface="Helvetica Neue"/>
                  <a:ea typeface="Helvetica Neue"/>
                  <a:cs typeface="Helvetica Neue"/>
                  <a:sym typeface="Helvetica Neue"/>
                </a:defRPr>
              </a:pPr>
              <a:r>
                <a:rPr>
                  <a:latin typeface="宋体"/>
                  <a:ea typeface="宋体"/>
                  <a:cs typeface="宋体"/>
                  <a:sym typeface="宋体"/>
                </a:rPr>
                <a:t>      差动脉冲宽度调制电路 </a:t>
              </a:r>
            </a:p>
          </p:txBody>
        </p:sp>
        <p:sp>
          <p:nvSpPr>
            <p:cNvPr id="767" name="参考电压"/>
            <p:cNvSpPr txBox="1"/>
            <p:nvPr/>
          </p:nvSpPr>
          <p:spPr>
            <a:xfrm>
              <a:off x="0" y="2619664"/>
              <a:ext cx="927101" cy="3810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defRPr sz="1600">
                  <a:solidFill>
                    <a:srgbClr val="02050A"/>
                  </a:solidFill>
                  <a:latin typeface="宋体"/>
                  <a:ea typeface="宋体"/>
                  <a:cs typeface="宋体"/>
                  <a:sym typeface="宋体"/>
                </a:defRPr>
              </a:lvl1pPr>
            </a:lstStyle>
            <a:p>
              <a:pPr>
                <a:defRPr>
                  <a:latin typeface="Times New Roman"/>
                  <a:ea typeface="Times New Roman"/>
                  <a:cs typeface="Times New Roman"/>
                  <a:sym typeface="Times New Roman"/>
                </a:defRPr>
              </a:pPr>
              <a:r>
                <a:rPr>
                  <a:latin typeface="宋体"/>
                  <a:ea typeface="宋体"/>
                  <a:cs typeface="宋体"/>
                  <a:sym typeface="宋体"/>
                </a:rPr>
                <a:t>参考电压</a:t>
              </a:r>
            </a:p>
          </p:txBody>
        </p:sp>
        <p:sp>
          <p:nvSpPr>
            <p:cNvPr id="768" name="线条"/>
            <p:cNvSpPr/>
            <p:nvPr/>
          </p:nvSpPr>
          <p:spPr>
            <a:xfrm flipH="1">
              <a:off x="882267" y="2287525"/>
              <a:ext cx="819575" cy="408658"/>
            </a:xfrm>
            <a:prstGeom prst="line">
              <a:avLst/>
            </a:prstGeom>
            <a:noFill/>
            <a:ln w="76200" cap="rnd">
              <a:solidFill>
                <a:srgbClr val="003300"/>
              </a:solidFill>
              <a:prstDash val="sysDot"/>
              <a:round/>
              <a:tailEnd type="triangle" w="med" len="med"/>
            </a:ln>
            <a:effectLst/>
          </p:spPr>
          <p:txBody>
            <a:bodyPr wrap="square" lIns="50800" tIns="50800" rIns="50800" bIns="50800" numCol="1" anchor="ctr">
              <a:noAutofit/>
            </a:bodyPr>
            <a:lstStyle/>
            <a:p>
              <a:pPr>
                <a:defRPr sz="2200">
                  <a:solidFill>
                    <a:srgbClr val="FFFFFF"/>
                  </a:solidFill>
                  <a:latin typeface="+mn-lt"/>
                  <a:ea typeface="+mn-ea"/>
                  <a:cs typeface="+mn-cs"/>
                  <a:sym typeface="Helvetica Neue Medium"/>
                </a:defRPr>
              </a:pPr>
              <a:endParaRPr/>
            </a:p>
          </p:txBody>
        </p:sp>
        <p:sp>
          <p:nvSpPr>
            <p:cNvPr id="769" name="低通滤波器"/>
            <p:cNvSpPr txBox="1"/>
            <p:nvPr/>
          </p:nvSpPr>
          <p:spPr>
            <a:xfrm>
              <a:off x="8105284" y="0"/>
              <a:ext cx="1511301" cy="4826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defRPr sz="2200">
                  <a:solidFill>
                    <a:srgbClr val="02050A"/>
                  </a:solidFill>
                  <a:latin typeface="宋体"/>
                  <a:ea typeface="宋体"/>
                  <a:cs typeface="宋体"/>
                  <a:sym typeface="宋体"/>
                </a:defRPr>
              </a:lvl1pPr>
            </a:lstStyle>
            <a:p>
              <a:pPr>
                <a:defRPr>
                  <a:latin typeface="Times New Roman"/>
                  <a:ea typeface="Times New Roman"/>
                  <a:cs typeface="Times New Roman"/>
                  <a:sym typeface="Times New Roman"/>
                </a:defRPr>
              </a:pPr>
              <a:r>
                <a:rPr>
                  <a:latin typeface="宋体"/>
                  <a:ea typeface="宋体"/>
                  <a:cs typeface="宋体"/>
                  <a:sym typeface="宋体"/>
                </a:rPr>
                <a:t>低通滤波器</a:t>
              </a:r>
            </a:p>
          </p:txBody>
        </p:sp>
        <p:sp>
          <p:nvSpPr>
            <p:cNvPr id="770" name="线条"/>
            <p:cNvSpPr/>
            <p:nvPr/>
          </p:nvSpPr>
          <p:spPr>
            <a:xfrm flipH="1">
              <a:off x="7582368" y="540873"/>
              <a:ext cx="663787" cy="952784"/>
            </a:xfrm>
            <a:prstGeom prst="line">
              <a:avLst/>
            </a:prstGeom>
            <a:noFill/>
            <a:ln w="76200" cap="rnd">
              <a:solidFill>
                <a:srgbClr val="003300"/>
              </a:solidFill>
              <a:prstDash val="sysDot"/>
              <a:round/>
              <a:tailEnd type="triangle" w="med" len="med"/>
            </a:ln>
            <a:effectLst/>
          </p:spPr>
          <p:txBody>
            <a:bodyPr wrap="square" lIns="50800" tIns="50800" rIns="50800" bIns="50800" numCol="1" anchor="ctr">
              <a:noAutofit/>
            </a:bodyPr>
            <a:lstStyle/>
            <a:p>
              <a:pPr>
                <a:defRPr sz="2200">
                  <a:solidFill>
                    <a:srgbClr val="FFFFFF"/>
                  </a:solidFill>
                  <a:latin typeface="+mn-lt"/>
                  <a:ea typeface="+mn-ea"/>
                  <a:cs typeface="+mn-cs"/>
                  <a:sym typeface="Helvetica Neue Medium"/>
                </a:defRPr>
              </a:pPr>
              <a:endParaRPr/>
            </a:p>
          </p:txBody>
        </p:sp>
      </p:grpSp>
      <p:sp>
        <p:nvSpPr>
          <p:cNvPr id="772" name="脉冲调宽电路"/>
          <p:cNvSpPr txBox="1"/>
          <p:nvPr/>
        </p:nvSpPr>
        <p:spPr>
          <a:xfrm>
            <a:off x="1492250" y="1596628"/>
            <a:ext cx="2400301" cy="635001"/>
          </a:xfrm>
          <a:prstGeom prst="rect">
            <a:avLst/>
          </a:prstGeom>
          <a:solidFill>
            <a:schemeClr val="accent2">
              <a:hueOff val="-85259"/>
              <a:satOff val="14347"/>
              <a:lumOff val="22373"/>
            </a:scheme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000">
                <a:latin typeface="宋体"/>
                <a:ea typeface="宋体"/>
                <a:cs typeface="宋体"/>
                <a:sym typeface="宋体"/>
              </a:defRPr>
            </a:lvl1pPr>
          </a:lstStyle>
          <a:p>
            <a:r>
              <a:t>脉冲调宽电路</a:t>
            </a:r>
          </a:p>
        </p:txBody>
      </p:sp>
      <p:sp>
        <p:nvSpPr>
          <p:cNvPr id="773" name="这种电路根据差动电容式传感器电容的大小控制直流电压的通断，所得方波与C1和C2有确定的函数关系。线路的输出端就是双稳态触发器的两个输出端。"/>
          <p:cNvSpPr txBox="1"/>
          <p:nvPr/>
        </p:nvSpPr>
        <p:spPr>
          <a:xfrm>
            <a:off x="764035" y="7384542"/>
            <a:ext cx="11476730" cy="165862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l">
              <a:spcBef>
                <a:spcPts val="3200"/>
              </a:spcBef>
            </a:pPr>
            <a:r>
              <a:t>    这种电路根据</a:t>
            </a:r>
            <a:r>
              <a:rPr u="sng">
                <a:solidFill>
                  <a:srgbClr val="A50021"/>
                </a:solidFill>
              </a:rPr>
              <a:t>差动电容式传感器电容的大小控制直流电压的通断</a:t>
            </a:r>
            <a:r>
              <a:t>，所得方波与C</a:t>
            </a:r>
            <a:r>
              <a:rPr baseline="-22285"/>
              <a:t>1</a:t>
            </a:r>
            <a:r>
              <a:t>和C</a:t>
            </a:r>
            <a:r>
              <a:rPr baseline="-22285"/>
              <a:t>2</a:t>
            </a:r>
            <a:r>
              <a:t>有确定的函数关系。线路的输出端就是双稳态触发器的两个输出端。</a:t>
            </a:r>
          </a:p>
        </p:txBody>
      </p:sp>
      <p:sp>
        <p:nvSpPr>
          <p:cNvPr id="774" name="测量电路"/>
          <p:cNvSpPr txBox="1">
            <a:spLocks noGrp="1"/>
          </p:cNvSpPr>
          <p:nvPr>
            <p:ph type="title"/>
          </p:nvPr>
        </p:nvSpPr>
        <p:spPr>
          <a:prstGeom prst="rect">
            <a:avLst/>
          </a:prstGeom>
        </p:spPr>
        <p:txBody>
          <a:bodyPr/>
          <a:lstStyle/>
          <a:p>
            <a:r>
              <a:t>测量电路</a:t>
            </a:r>
          </a:p>
        </p:txBody>
      </p:sp>
      <p:sp>
        <p:nvSpPr>
          <p:cNvPr id="775" name="u0电压经低通滤波器滤波后, 可获得输出："/>
          <p:cNvSpPr txBox="1"/>
          <p:nvPr/>
        </p:nvSpPr>
        <p:spPr>
          <a:xfrm>
            <a:off x="1083113" y="4611830"/>
            <a:ext cx="9525565" cy="6235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l">
              <a:defRPr i="1">
                <a:latin typeface="Times New Roman"/>
                <a:ea typeface="Times New Roman"/>
                <a:cs typeface="Times New Roman"/>
                <a:sym typeface="Times New Roman"/>
              </a:defRPr>
            </a:pPr>
            <a:r>
              <a:t>u</a:t>
            </a:r>
            <a:r>
              <a:rPr i="0" baseline="-22285"/>
              <a:t>0</a:t>
            </a:r>
            <a:r>
              <a:rPr i="0">
                <a:latin typeface="微软雅黑"/>
                <a:ea typeface="微软雅黑"/>
                <a:cs typeface="微软雅黑"/>
                <a:sym typeface="微软雅黑"/>
              </a:rPr>
              <a:t>电压经低通滤波器滤波后</a:t>
            </a:r>
            <a:r>
              <a:rPr i="0"/>
              <a:t>, </a:t>
            </a:r>
            <a:r>
              <a:rPr i="0">
                <a:latin typeface="微软雅黑"/>
                <a:ea typeface="微软雅黑"/>
                <a:cs typeface="微软雅黑"/>
                <a:sym typeface="微软雅黑"/>
              </a:rPr>
              <a:t>可获得输出：</a:t>
            </a:r>
          </a:p>
        </p:txBody>
      </p:sp>
      <p:pic>
        <p:nvPicPr>
          <p:cNvPr id="776" name="image.pdf" descr="image.pdf"/>
          <p:cNvPicPr>
            <a:picLocks noChangeAspect="1"/>
          </p:cNvPicPr>
          <p:nvPr/>
        </p:nvPicPr>
        <p:blipFill>
          <a:blip r:embed="rId3">
            <a:extLst/>
          </a:blip>
          <a:stretch>
            <a:fillRect/>
          </a:stretch>
        </p:blipFill>
        <p:spPr>
          <a:xfrm>
            <a:off x="1478210" y="5237584"/>
            <a:ext cx="4403986" cy="1224523"/>
          </a:xfrm>
          <a:prstGeom prst="rect">
            <a:avLst/>
          </a:prstGeom>
          <a:ln w="12700">
            <a:miter lim="400000"/>
          </a:ln>
        </p:spPr>
      </p:pic>
      <p:sp>
        <p:nvSpPr>
          <p:cNvPr id="777" name="U1——触发器输出高电平；T1、T2——C1、C2充放电至Ur所需时间"/>
          <p:cNvSpPr txBox="1"/>
          <p:nvPr/>
        </p:nvSpPr>
        <p:spPr>
          <a:xfrm>
            <a:off x="1132944" y="6607667"/>
            <a:ext cx="9015225" cy="52567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spcBef>
                <a:spcPts val="500"/>
              </a:spcBef>
              <a:defRPr sz="2400"/>
            </a:pPr>
            <a:r>
              <a:t>U</a:t>
            </a:r>
            <a:r>
              <a:rPr baseline="-20000">
                <a:latin typeface="Times New Roman"/>
                <a:ea typeface="Times New Roman"/>
                <a:cs typeface="Times New Roman"/>
                <a:sym typeface="Times New Roman"/>
              </a:rPr>
              <a:t>1</a:t>
            </a:r>
            <a:r>
              <a:rPr>
                <a:latin typeface="Times New Roman"/>
                <a:ea typeface="Times New Roman"/>
                <a:cs typeface="Times New Roman"/>
                <a:sym typeface="Times New Roman"/>
              </a:rPr>
              <a:t>——</a:t>
            </a:r>
            <a:r>
              <a:rPr>
                <a:latin typeface="微软雅黑"/>
                <a:ea typeface="微软雅黑"/>
                <a:cs typeface="微软雅黑"/>
                <a:sym typeface="微软雅黑"/>
              </a:rPr>
              <a:t>触发器输出高电平</a:t>
            </a:r>
            <a:r>
              <a:rPr i="1">
                <a:latin typeface="微软雅黑"/>
                <a:ea typeface="微软雅黑"/>
                <a:cs typeface="微软雅黑"/>
                <a:sym typeface="微软雅黑"/>
              </a:rPr>
              <a:t>；</a:t>
            </a:r>
            <a:r>
              <a:t>T</a:t>
            </a:r>
            <a:r>
              <a:rPr baseline="-20000">
                <a:latin typeface="Times New Roman"/>
                <a:ea typeface="Times New Roman"/>
                <a:cs typeface="Times New Roman"/>
                <a:sym typeface="Times New Roman"/>
              </a:rPr>
              <a:t>1</a:t>
            </a:r>
            <a:r>
              <a:rPr>
                <a:latin typeface="微软雅黑"/>
                <a:ea typeface="微软雅黑"/>
                <a:cs typeface="微软雅黑"/>
                <a:sym typeface="微软雅黑"/>
              </a:rPr>
              <a:t>、</a:t>
            </a:r>
            <a:r>
              <a:t>T</a:t>
            </a:r>
            <a:r>
              <a:rPr baseline="-20000">
                <a:latin typeface="Times New Roman"/>
                <a:ea typeface="Times New Roman"/>
                <a:cs typeface="Times New Roman"/>
                <a:sym typeface="Times New Roman"/>
              </a:rPr>
              <a:t>2</a:t>
            </a:r>
            <a:r>
              <a:t>——C</a:t>
            </a:r>
            <a:r>
              <a:rPr baseline="-20000">
                <a:latin typeface="Times New Roman"/>
                <a:ea typeface="Times New Roman"/>
                <a:cs typeface="Times New Roman"/>
                <a:sym typeface="Times New Roman"/>
              </a:rPr>
              <a:t>1</a:t>
            </a:r>
            <a:r>
              <a:rPr>
                <a:latin typeface="微软雅黑"/>
                <a:ea typeface="微软雅黑"/>
                <a:cs typeface="微软雅黑"/>
                <a:sym typeface="微软雅黑"/>
              </a:rPr>
              <a:t>、</a:t>
            </a:r>
            <a:r>
              <a:t>C</a:t>
            </a:r>
            <a:r>
              <a:rPr baseline="-20000">
                <a:latin typeface="Times New Roman"/>
                <a:ea typeface="Times New Roman"/>
                <a:cs typeface="Times New Roman"/>
                <a:sym typeface="Times New Roman"/>
              </a:rPr>
              <a:t>2</a:t>
            </a:r>
            <a:r>
              <a:rPr>
                <a:latin typeface="微软雅黑"/>
                <a:ea typeface="微软雅黑"/>
                <a:cs typeface="微软雅黑"/>
                <a:sym typeface="微软雅黑"/>
              </a:rPr>
              <a:t>充放电至</a:t>
            </a:r>
            <a:r>
              <a:t>U</a:t>
            </a:r>
            <a:r>
              <a:rPr baseline="-20000">
                <a:latin typeface="Times New Roman"/>
                <a:ea typeface="Times New Roman"/>
                <a:cs typeface="Times New Roman"/>
                <a:sym typeface="Times New Roman"/>
              </a:rPr>
              <a:t>r</a:t>
            </a:r>
            <a:r>
              <a:rPr>
                <a:latin typeface="微软雅黑"/>
                <a:ea typeface="微软雅黑"/>
                <a:cs typeface="微软雅黑"/>
                <a:sym typeface="微软雅黑"/>
              </a:rPr>
              <a:t>所需时间 </a:t>
            </a:r>
          </a:p>
        </p:txBody>
      </p:sp>
      <p:pic>
        <p:nvPicPr>
          <p:cNvPr id="778" name="image.pdf" descr="image.pdf"/>
          <p:cNvPicPr>
            <a:picLocks noChangeAspect="1"/>
          </p:cNvPicPr>
          <p:nvPr/>
        </p:nvPicPr>
        <p:blipFill>
          <a:blip r:embed="rId4">
            <a:extLst/>
          </a:blip>
          <a:stretch>
            <a:fillRect/>
          </a:stretch>
        </p:blipFill>
        <p:spPr>
          <a:xfrm>
            <a:off x="8715629" y="5047049"/>
            <a:ext cx="3041198" cy="1386702"/>
          </a:xfrm>
          <a:prstGeom prst="rect">
            <a:avLst/>
          </a:prstGeom>
          <a:ln w="12700">
            <a:miter lim="400000"/>
          </a:ln>
        </p:spPr>
      </p:pic>
      <p:sp>
        <p:nvSpPr>
          <p:cNvPr id="779" name="将T1、T2代入："/>
          <p:cNvSpPr txBox="1"/>
          <p:nvPr/>
        </p:nvSpPr>
        <p:spPr>
          <a:xfrm>
            <a:off x="6206707" y="5530461"/>
            <a:ext cx="6085028" cy="63876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l">
              <a:defRPr>
                <a:latin typeface="Times New Roman"/>
                <a:ea typeface="Times New Roman"/>
                <a:cs typeface="Times New Roman"/>
                <a:sym typeface="Times New Roman"/>
              </a:defRPr>
            </a:pPr>
            <a:r>
              <a:rPr>
                <a:latin typeface="微软雅黑"/>
                <a:ea typeface="微软雅黑"/>
                <a:cs typeface="微软雅黑"/>
                <a:sym typeface="微软雅黑"/>
              </a:rPr>
              <a:t>将</a:t>
            </a:r>
            <a:r>
              <a:rPr i="1"/>
              <a:t>T</a:t>
            </a:r>
            <a:r>
              <a:rPr baseline="-26571"/>
              <a:t>1</a:t>
            </a:r>
            <a:r>
              <a:rPr i="1">
                <a:latin typeface="微软雅黑"/>
                <a:ea typeface="微软雅黑"/>
                <a:cs typeface="微软雅黑"/>
                <a:sym typeface="微软雅黑"/>
              </a:rPr>
              <a:t>、</a:t>
            </a:r>
            <a:r>
              <a:rPr i="1"/>
              <a:t>T</a:t>
            </a:r>
            <a:r>
              <a:rPr baseline="-26571"/>
              <a:t>2</a:t>
            </a:r>
            <a:r>
              <a:rPr>
                <a:latin typeface="微软雅黑"/>
                <a:ea typeface="微软雅黑"/>
                <a:cs typeface="微软雅黑"/>
                <a:sym typeface="微软雅黑"/>
              </a:rPr>
              <a:t>代入：</a:t>
            </a:r>
          </a:p>
        </p:txBody>
      </p:sp>
      <p:sp>
        <p:nvSpPr>
          <p:cNvPr id="2" name="灯片编号占位符 1"/>
          <p:cNvSpPr>
            <a:spLocks noGrp="1"/>
          </p:cNvSpPr>
          <p:nvPr>
            <p:ph type="sldNum" sz="quarter" idx="2"/>
          </p:nvPr>
        </p:nvSpPr>
        <p:spPr/>
        <p:txBody>
          <a:bodyPr/>
          <a:lstStyle/>
          <a:p>
            <a:fld id="{86CB4B4D-7CA3-9044-876B-883B54F8677D}" type="slidenum">
              <a:rPr lang="en-US" altLang="zh-CN" smtClean="0"/>
              <a:t>33</a:t>
            </a:fld>
            <a:endParaRPr lang="zh-CN" altLang="en-US"/>
          </a:p>
        </p:txBody>
      </p:sp>
    </p:spTree>
  </p:cSld>
  <p:clrMapOvr>
    <a:masterClrMapping/>
  </p:clrMapOvr>
  <p:transition spd="med"/>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1" name="39" descr="39"/>
          <p:cNvPicPr>
            <a:picLocks noChangeAspect="1"/>
          </p:cNvPicPr>
          <p:nvPr/>
        </p:nvPicPr>
        <p:blipFill>
          <a:blip r:embed="rId2">
            <a:extLst/>
          </a:blip>
          <a:stretch>
            <a:fillRect/>
          </a:stretch>
        </p:blipFill>
        <p:spPr>
          <a:xfrm>
            <a:off x="2193100" y="1831166"/>
            <a:ext cx="7122067" cy="5306601"/>
          </a:xfrm>
          <a:prstGeom prst="rect">
            <a:avLst/>
          </a:prstGeom>
          <a:ln w="12700">
            <a:miter lim="400000"/>
          </a:ln>
        </p:spPr>
      </p:pic>
      <p:sp>
        <p:nvSpPr>
          <p:cNvPr id="782" name="当C1=C2时，两个电容充电时间常数相等，两个输出脉冲宽度相等，输出电压的平均值为零。"/>
          <p:cNvSpPr txBox="1"/>
          <p:nvPr/>
        </p:nvSpPr>
        <p:spPr>
          <a:xfrm>
            <a:off x="612551" y="7415950"/>
            <a:ext cx="11162454" cy="114030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l">
              <a:spcBef>
                <a:spcPts val="3200"/>
              </a:spcBef>
            </a:pPr>
            <a:r>
              <a:t>    当C</a:t>
            </a:r>
            <a:r>
              <a:rPr baseline="-22285"/>
              <a:t>1</a:t>
            </a:r>
            <a:r>
              <a:t>=C</a:t>
            </a:r>
            <a:r>
              <a:rPr baseline="-22285"/>
              <a:t>2</a:t>
            </a:r>
            <a:r>
              <a:t>时，两个电容充电时间常数相等，两个输出脉冲宽度相等，输出电压的平均值为零</a:t>
            </a:r>
            <a:r>
              <a:rPr sz="2400"/>
              <a:t>。 </a:t>
            </a:r>
          </a:p>
        </p:txBody>
      </p:sp>
      <p:sp>
        <p:nvSpPr>
          <p:cNvPr id="783" name="测量电路"/>
          <p:cNvSpPr txBox="1">
            <a:spLocks noGrp="1"/>
          </p:cNvSpPr>
          <p:nvPr>
            <p:ph type="title"/>
          </p:nvPr>
        </p:nvSpPr>
        <p:spPr>
          <a:prstGeom prst="rect">
            <a:avLst/>
          </a:prstGeom>
        </p:spPr>
        <p:txBody>
          <a:bodyPr/>
          <a:lstStyle/>
          <a:p>
            <a:r>
              <a:t>测量电路</a:t>
            </a:r>
          </a:p>
        </p:txBody>
      </p:sp>
      <p:sp>
        <p:nvSpPr>
          <p:cNvPr id="2" name="灯片编号占位符 1"/>
          <p:cNvSpPr>
            <a:spLocks noGrp="1"/>
          </p:cNvSpPr>
          <p:nvPr>
            <p:ph type="sldNum" sz="quarter" idx="2"/>
          </p:nvPr>
        </p:nvSpPr>
        <p:spPr/>
        <p:txBody>
          <a:bodyPr/>
          <a:lstStyle/>
          <a:p>
            <a:fld id="{86CB4B4D-7CA3-9044-876B-883B54F8677D}" type="slidenum">
              <a:rPr lang="en-US" altLang="zh-CN" smtClean="0"/>
              <a:t>34</a:t>
            </a:fld>
            <a:endParaRPr lang="zh-CN" altLang="en-US"/>
          </a:p>
        </p:txBody>
      </p:sp>
    </p:spTree>
  </p:cSld>
  <p:clrMapOvr>
    <a:masterClrMapping/>
  </p:clrMapOvr>
  <p:transition spd="med"/>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5" name="u0电压经低通滤波器滤波后, 可获得输出："/>
          <p:cNvSpPr txBox="1"/>
          <p:nvPr/>
        </p:nvSpPr>
        <p:spPr>
          <a:xfrm>
            <a:off x="1483523" y="1602364"/>
            <a:ext cx="9525566" cy="6235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l">
              <a:defRPr i="1">
                <a:latin typeface="Times New Roman"/>
                <a:ea typeface="Times New Roman"/>
                <a:cs typeface="Times New Roman"/>
                <a:sym typeface="Times New Roman"/>
              </a:defRPr>
            </a:pPr>
            <a:r>
              <a:t>u</a:t>
            </a:r>
            <a:r>
              <a:rPr i="0" baseline="-22285"/>
              <a:t>0</a:t>
            </a:r>
            <a:r>
              <a:rPr i="0">
                <a:latin typeface="微软雅黑"/>
                <a:ea typeface="微软雅黑"/>
                <a:cs typeface="微软雅黑"/>
                <a:sym typeface="微软雅黑"/>
              </a:rPr>
              <a:t>电压经低通滤波器滤波后</a:t>
            </a:r>
            <a:r>
              <a:rPr i="0"/>
              <a:t>, </a:t>
            </a:r>
            <a:r>
              <a:rPr i="0">
                <a:latin typeface="微软雅黑"/>
                <a:ea typeface="微软雅黑"/>
                <a:cs typeface="微软雅黑"/>
                <a:sym typeface="微软雅黑"/>
              </a:rPr>
              <a:t>可获得输出：</a:t>
            </a:r>
          </a:p>
        </p:txBody>
      </p:sp>
      <p:pic>
        <p:nvPicPr>
          <p:cNvPr id="786" name="image.pdf" descr="image.pdf"/>
          <p:cNvPicPr>
            <a:picLocks noChangeAspect="1"/>
          </p:cNvPicPr>
          <p:nvPr/>
        </p:nvPicPr>
        <p:blipFill>
          <a:blip r:embed="rId2">
            <a:extLst/>
          </a:blip>
          <a:stretch>
            <a:fillRect/>
          </a:stretch>
        </p:blipFill>
        <p:spPr>
          <a:xfrm>
            <a:off x="2196896" y="2488425"/>
            <a:ext cx="4403986" cy="1224523"/>
          </a:xfrm>
          <a:prstGeom prst="rect">
            <a:avLst/>
          </a:prstGeom>
          <a:ln w="12700">
            <a:miter lim="400000"/>
          </a:ln>
        </p:spPr>
      </p:pic>
      <p:sp>
        <p:nvSpPr>
          <p:cNvPr id="787" name="U1——触发器输出高电平；T1、T2——C1、C2充放电至Ur所需时间"/>
          <p:cNvSpPr txBox="1"/>
          <p:nvPr/>
        </p:nvSpPr>
        <p:spPr>
          <a:xfrm>
            <a:off x="2233287" y="3906032"/>
            <a:ext cx="9015224" cy="52567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spcBef>
                <a:spcPts val="500"/>
              </a:spcBef>
              <a:defRPr sz="2400"/>
            </a:pPr>
            <a:r>
              <a:t>U</a:t>
            </a:r>
            <a:r>
              <a:rPr baseline="-20000">
                <a:latin typeface="Times New Roman"/>
                <a:ea typeface="Times New Roman"/>
                <a:cs typeface="Times New Roman"/>
                <a:sym typeface="Times New Roman"/>
              </a:rPr>
              <a:t>1</a:t>
            </a:r>
            <a:r>
              <a:rPr>
                <a:latin typeface="Times New Roman"/>
                <a:ea typeface="Times New Roman"/>
                <a:cs typeface="Times New Roman"/>
                <a:sym typeface="Times New Roman"/>
              </a:rPr>
              <a:t>——</a:t>
            </a:r>
            <a:r>
              <a:rPr>
                <a:latin typeface="微软雅黑"/>
                <a:ea typeface="微软雅黑"/>
                <a:cs typeface="微软雅黑"/>
                <a:sym typeface="微软雅黑"/>
              </a:rPr>
              <a:t>触发器输出高电平</a:t>
            </a:r>
            <a:r>
              <a:rPr i="1">
                <a:latin typeface="微软雅黑"/>
                <a:ea typeface="微软雅黑"/>
                <a:cs typeface="微软雅黑"/>
                <a:sym typeface="微软雅黑"/>
              </a:rPr>
              <a:t>；</a:t>
            </a:r>
            <a:r>
              <a:t>T</a:t>
            </a:r>
            <a:r>
              <a:rPr baseline="-20000">
                <a:latin typeface="Times New Roman"/>
                <a:ea typeface="Times New Roman"/>
                <a:cs typeface="Times New Roman"/>
                <a:sym typeface="Times New Roman"/>
              </a:rPr>
              <a:t>1</a:t>
            </a:r>
            <a:r>
              <a:rPr>
                <a:latin typeface="微软雅黑"/>
                <a:ea typeface="微软雅黑"/>
                <a:cs typeface="微软雅黑"/>
                <a:sym typeface="微软雅黑"/>
              </a:rPr>
              <a:t>、</a:t>
            </a:r>
            <a:r>
              <a:t>T</a:t>
            </a:r>
            <a:r>
              <a:rPr baseline="-20000">
                <a:latin typeface="Times New Roman"/>
                <a:ea typeface="Times New Roman"/>
                <a:cs typeface="Times New Roman"/>
                <a:sym typeface="Times New Roman"/>
              </a:rPr>
              <a:t>2</a:t>
            </a:r>
            <a:r>
              <a:t>——C</a:t>
            </a:r>
            <a:r>
              <a:rPr baseline="-20000">
                <a:latin typeface="Times New Roman"/>
                <a:ea typeface="Times New Roman"/>
                <a:cs typeface="Times New Roman"/>
                <a:sym typeface="Times New Roman"/>
              </a:rPr>
              <a:t>1</a:t>
            </a:r>
            <a:r>
              <a:rPr>
                <a:latin typeface="微软雅黑"/>
                <a:ea typeface="微软雅黑"/>
                <a:cs typeface="微软雅黑"/>
                <a:sym typeface="微软雅黑"/>
              </a:rPr>
              <a:t>、</a:t>
            </a:r>
            <a:r>
              <a:t>C</a:t>
            </a:r>
            <a:r>
              <a:rPr baseline="-20000">
                <a:latin typeface="Times New Roman"/>
                <a:ea typeface="Times New Roman"/>
                <a:cs typeface="Times New Roman"/>
                <a:sym typeface="Times New Roman"/>
              </a:rPr>
              <a:t>2</a:t>
            </a:r>
            <a:r>
              <a:rPr>
                <a:latin typeface="微软雅黑"/>
                <a:ea typeface="微软雅黑"/>
                <a:cs typeface="微软雅黑"/>
                <a:sym typeface="微软雅黑"/>
              </a:rPr>
              <a:t>充放电至</a:t>
            </a:r>
            <a:r>
              <a:t>U</a:t>
            </a:r>
            <a:r>
              <a:rPr baseline="-20000">
                <a:latin typeface="Times New Roman"/>
                <a:ea typeface="Times New Roman"/>
                <a:cs typeface="Times New Roman"/>
                <a:sym typeface="Times New Roman"/>
              </a:rPr>
              <a:t>r</a:t>
            </a:r>
            <a:r>
              <a:rPr>
                <a:latin typeface="微软雅黑"/>
                <a:ea typeface="微软雅黑"/>
                <a:cs typeface="微软雅黑"/>
                <a:sym typeface="微软雅黑"/>
              </a:rPr>
              <a:t>所需时间 </a:t>
            </a:r>
          </a:p>
        </p:txBody>
      </p:sp>
      <p:sp>
        <p:nvSpPr>
          <p:cNvPr id="788" name="由电路知识可知:"/>
          <p:cNvSpPr txBox="1"/>
          <p:nvPr/>
        </p:nvSpPr>
        <p:spPr>
          <a:xfrm>
            <a:off x="1341251" y="4890070"/>
            <a:ext cx="2702298" cy="609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defRPr>
                <a:latin typeface="Times New Roman"/>
                <a:ea typeface="Times New Roman"/>
                <a:cs typeface="Times New Roman"/>
                <a:sym typeface="Times New Roman"/>
              </a:defRPr>
            </a:pPr>
            <a:r>
              <a:rPr>
                <a:latin typeface="微软雅黑"/>
                <a:ea typeface="微软雅黑"/>
                <a:cs typeface="微软雅黑"/>
                <a:sym typeface="微软雅黑"/>
              </a:rPr>
              <a:t>由电路知识可知</a:t>
            </a:r>
            <a:r>
              <a:t>:</a:t>
            </a:r>
          </a:p>
        </p:txBody>
      </p:sp>
      <p:pic>
        <p:nvPicPr>
          <p:cNvPr id="789" name="image.pdf" descr="image.pdf"/>
          <p:cNvPicPr>
            <a:picLocks noChangeAspect="1"/>
          </p:cNvPicPr>
          <p:nvPr/>
        </p:nvPicPr>
        <p:blipFill>
          <a:blip r:embed="rId3">
            <a:extLst/>
          </a:blip>
          <a:stretch>
            <a:fillRect/>
          </a:stretch>
        </p:blipFill>
        <p:spPr>
          <a:xfrm>
            <a:off x="1976606" y="5716166"/>
            <a:ext cx="3903699" cy="1097281"/>
          </a:xfrm>
          <a:prstGeom prst="rect">
            <a:avLst/>
          </a:prstGeom>
          <a:ln w="12700">
            <a:miter lim="400000"/>
          </a:ln>
        </p:spPr>
      </p:pic>
      <p:pic>
        <p:nvPicPr>
          <p:cNvPr id="790" name="image.pdf" descr="image.pdf"/>
          <p:cNvPicPr>
            <a:picLocks noChangeAspect="1"/>
          </p:cNvPicPr>
          <p:nvPr/>
        </p:nvPicPr>
        <p:blipFill>
          <a:blip r:embed="rId4">
            <a:extLst/>
          </a:blip>
          <a:stretch>
            <a:fillRect/>
          </a:stretch>
        </p:blipFill>
        <p:spPr>
          <a:xfrm>
            <a:off x="7051952" y="5661979"/>
            <a:ext cx="3892410" cy="1205655"/>
          </a:xfrm>
          <a:prstGeom prst="rect">
            <a:avLst/>
          </a:prstGeom>
          <a:ln w="12700">
            <a:miter lim="400000"/>
          </a:ln>
        </p:spPr>
      </p:pic>
      <p:pic>
        <p:nvPicPr>
          <p:cNvPr id="791" name="image.pdf" descr="image.pdf"/>
          <p:cNvPicPr>
            <a:picLocks noChangeAspect="1"/>
          </p:cNvPicPr>
          <p:nvPr/>
        </p:nvPicPr>
        <p:blipFill>
          <a:blip r:embed="rId5">
            <a:extLst/>
          </a:blip>
          <a:stretch>
            <a:fillRect/>
          </a:stretch>
        </p:blipFill>
        <p:spPr>
          <a:xfrm>
            <a:off x="4506181" y="7146462"/>
            <a:ext cx="3041198" cy="1386702"/>
          </a:xfrm>
          <a:prstGeom prst="rect">
            <a:avLst/>
          </a:prstGeom>
          <a:ln w="12700">
            <a:miter lim="400000"/>
          </a:ln>
        </p:spPr>
      </p:pic>
      <p:sp>
        <p:nvSpPr>
          <p:cNvPr id="792" name="将T1、T2代入式："/>
          <p:cNvSpPr txBox="1"/>
          <p:nvPr/>
        </p:nvSpPr>
        <p:spPr>
          <a:xfrm>
            <a:off x="1404944" y="7340164"/>
            <a:ext cx="9931965" cy="63876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l">
              <a:defRPr>
                <a:latin typeface="Times New Roman"/>
                <a:ea typeface="Times New Roman"/>
                <a:cs typeface="Times New Roman"/>
                <a:sym typeface="Times New Roman"/>
              </a:defRPr>
            </a:pPr>
            <a:r>
              <a:rPr>
                <a:latin typeface="微软雅黑"/>
                <a:ea typeface="微软雅黑"/>
                <a:cs typeface="微软雅黑"/>
                <a:sym typeface="微软雅黑"/>
              </a:rPr>
              <a:t>将</a:t>
            </a:r>
            <a:r>
              <a:rPr i="1"/>
              <a:t>T</a:t>
            </a:r>
            <a:r>
              <a:rPr baseline="-26571"/>
              <a:t>1</a:t>
            </a:r>
            <a:r>
              <a:rPr i="1">
                <a:latin typeface="微软雅黑"/>
                <a:ea typeface="微软雅黑"/>
                <a:cs typeface="微软雅黑"/>
                <a:sym typeface="微软雅黑"/>
              </a:rPr>
              <a:t>、</a:t>
            </a:r>
            <a:r>
              <a:rPr i="1"/>
              <a:t>T</a:t>
            </a:r>
            <a:r>
              <a:rPr baseline="-26571"/>
              <a:t>2</a:t>
            </a:r>
            <a:r>
              <a:rPr>
                <a:latin typeface="微软雅黑"/>
                <a:ea typeface="微软雅黑"/>
                <a:cs typeface="微软雅黑"/>
                <a:sym typeface="微软雅黑"/>
              </a:rPr>
              <a:t>代入式：</a:t>
            </a:r>
          </a:p>
        </p:txBody>
      </p:sp>
      <p:sp>
        <p:nvSpPr>
          <p:cNvPr id="793" name="测量电路"/>
          <p:cNvSpPr txBox="1">
            <a:spLocks noGrp="1"/>
          </p:cNvSpPr>
          <p:nvPr>
            <p:ph type="title"/>
          </p:nvPr>
        </p:nvSpPr>
        <p:spPr>
          <a:prstGeom prst="rect">
            <a:avLst/>
          </a:prstGeom>
        </p:spPr>
        <p:txBody>
          <a:bodyPr/>
          <a:lstStyle/>
          <a:p>
            <a:r>
              <a:t>测量电路</a:t>
            </a:r>
          </a:p>
        </p:txBody>
      </p:sp>
      <p:sp>
        <p:nvSpPr>
          <p:cNvPr id="2" name="灯片编号占位符 1"/>
          <p:cNvSpPr>
            <a:spLocks noGrp="1"/>
          </p:cNvSpPr>
          <p:nvPr>
            <p:ph type="sldNum" sz="quarter" idx="2"/>
          </p:nvPr>
        </p:nvSpPr>
        <p:spPr/>
        <p:txBody>
          <a:bodyPr/>
          <a:lstStyle/>
          <a:p>
            <a:fld id="{86CB4B4D-7CA3-9044-876B-883B54F8677D}" type="slidenum">
              <a:rPr lang="en-US" altLang="zh-CN" smtClean="0"/>
              <a:t>35</a:t>
            </a:fld>
            <a:endParaRPr lang="zh-CN" altLang="en-US"/>
          </a:p>
        </p:txBody>
      </p:sp>
    </p:spTree>
  </p:cSld>
  <p:clrMapOvr>
    <a:masterClrMapping/>
  </p:clrMapOvr>
  <p:transition spd="med"/>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5" name="image.pdf" descr="image.pdf"/>
          <p:cNvPicPr>
            <a:picLocks noChangeAspect="1"/>
          </p:cNvPicPr>
          <p:nvPr/>
        </p:nvPicPr>
        <p:blipFill>
          <a:blip r:embed="rId2">
            <a:extLst/>
          </a:blip>
          <a:stretch>
            <a:fillRect/>
          </a:stretch>
        </p:blipFill>
        <p:spPr>
          <a:xfrm>
            <a:off x="4712404" y="2333407"/>
            <a:ext cx="2122312" cy="1329832"/>
          </a:xfrm>
          <a:prstGeom prst="rect">
            <a:avLst/>
          </a:prstGeom>
          <a:ln w="12700">
            <a:miter lim="400000"/>
          </a:ln>
        </p:spPr>
      </p:pic>
      <p:pic>
        <p:nvPicPr>
          <p:cNvPr id="796" name="image.pdf" descr="image.pdf"/>
          <p:cNvPicPr>
            <a:picLocks noChangeAspect="1"/>
          </p:cNvPicPr>
          <p:nvPr/>
        </p:nvPicPr>
        <p:blipFill>
          <a:blip r:embed="rId3">
            <a:extLst/>
          </a:blip>
          <a:stretch>
            <a:fillRect/>
          </a:stretch>
        </p:blipFill>
        <p:spPr>
          <a:xfrm>
            <a:off x="4732724" y="4348972"/>
            <a:ext cx="2081672" cy="1205655"/>
          </a:xfrm>
          <a:prstGeom prst="rect">
            <a:avLst/>
          </a:prstGeom>
          <a:ln w="12700">
            <a:miter lim="400000"/>
          </a:ln>
        </p:spPr>
      </p:pic>
      <p:sp>
        <p:nvSpPr>
          <p:cNvPr id="797" name="把平行板电容的公式代入式，在变极板距离的情况下可得："/>
          <p:cNvSpPr txBox="1"/>
          <p:nvPr/>
        </p:nvSpPr>
        <p:spPr>
          <a:xfrm>
            <a:off x="1178322" y="1857830"/>
            <a:ext cx="9538628" cy="609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l">
              <a:defRPr>
                <a:latin typeface="微软雅黑"/>
                <a:ea typeface="微软雅黑"/>
                <a:cs typeface="微软雅黑"/>
                <a:sym typeface="微软雅黑"/>
              </a:defRPr>
            </a:lvl1pPr>
          </a:lstStyle>
          <a:p>
            <a:r>
              <a:t>把平行板电容的公式代入式，在变极板距离的情况下可得：</a:t>
            </a:r>
          </a:p>
        </p:txBody>
      </p:sp>
      <p:sp>
        <p:nvSpPr>
          <p:cNvPr id="798" name="在变面积电容传感器中, 则有："/>
          <p:cNvSpPr txBox="1"/>
          <p:nvPr/>
        </p:nvSpPr>
        <p:spPr>
          <a:xfrm>
            <a:off x="1178322" y="3701305"/>
            <a:ext cx="6502402" cy="609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l">
              <a:defRPr>
                <a:latin typeface="微软雅黑"/>
                <a:ea typeface="微软雅黑"/>
                <a:cs typeface="微软雅黑"/>
                <a:sym typeface="微软雅黑"/>
              </a:defRPr>
            </a:lvl1pPr>
          </a:lstStyle>
          <a:p>
            <a:r>
              <a:t>在变面积电容传感器中, 则有：</a:t>
            </a:r>
          </a:p>
        </p:txBody>
      </p:sp>
      <p:sp>
        <p:nvSpPr>
          <p:cNvPr id="799" name="由此可见, 差动脉宽调制电路能适用于变极板距离以及变面积式差动式电容传感器, 并具有线性特性, 且转换效率高, 经过低通放大器就有较大的直流输出, 且调宽频率的变化对输出没有影响。"/>
          <p:cNvSpPr txBox="1"/>
          <p:nvPr/>
        </p:nvSpPr>
        <p:spPr>
          <a:xfrm>
            <a:off x="740108" y="5925838"/>
            <a:ext cx="11264054" cy="2133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l">
              <a:lnSpc>
                <a:spcPct val="150000"/>
              </a:lnSpc>
              <a:defRPr>
                <a:solidFill>
                  <a:srgbClr val="02050A"/>
                </a:solidFill>
                <a:latin typeface="微软雅黑"/>
                <a:ea typeface="微软雅黑"/>
                <a:cs typeface="微软雅黑"/>
                <a:sym typeface="微软雅黑"/>
              </a:defRPr>
            </a:pPr>
            <a:r>
              <a:t>       由此可见, 差动脉宽调制电路</a:t>
            </a:r>
            <a:r>
              <a:rPr u="sng">
                <a:solidFill>
                  <a:srgbClr val="A50021"/>
                </a:solidFill>
              </a:rPr>
              <a:t>能适用于变极板距离以及变面积式差动式电容传感器, 并具有线性特性, 且转换效率高, 经过低通放大器就有较大的直流输出, 且调宽频率的变化对输出没有影响</a:t>
            </a:r>
            <a:r>
              <a:t>。</a:t>
            </a:r>
          </a:p>
        </p:txBody>
      </p:sp>
      <p:sp>
        <p:nvSpPr>
          <p:cNvPr id="800" name="测量电路"/>
          <p:cNvSpPr txBox="1">
            <a:spLocks noGrp="1"/>
          </p:cNvSpPr>
          <p:nvPr>
            <p:ph type="title"/>
          </p:nvPr>
        </p:nvSpPr>
        <p:spPr>
          <a:prstGeom prst="rect">
            <a:avLst/>
          </a:prstGeom>
        </p:spPr>
        <p:txBody>
          <a:bodyPr/>
          <a:lstStyle/>
          <a:p>
            <a:r>
              <a:t>测量电路</a:t>
            </a:r>
          </a:p>
        </p:txBody>
      </p:sp>
      <p:sp>
        <p:nvSpPr>
          <p:cNvPr id="2" name="灯片编号占位符 1"/>
          <p:cNvSpPr>
            <a:spLocks noGrp="1"/>
          </p:cNvSpPr>
          <p:nvPr>
            <p:ph type="sldNum" sz="quarter" idx="2"/>
          </p:nvPr>
        </p:nvSpPr>
        <p:spPr/>
        <p:txBody>
          <a:bodyPr/>
          <a:lstStyle/>
          <a:p>
            <a:fld id="{86CB4B4D-7CA3-9044-876B-883B54F8677D}" type="slidenum">
              <a:rPr lang="en-US" altLang="zh-CN" smtClean="0"/>
              <a:t>36</a:t>
            </a:fld>
            <a:endParaRPr lang="zh-CN" altLang="en-US"/>
          </a:p>
        </p:txBody>
      </p:sp>
    </p:spTree>
  </p:cSld>
  <p:clrMapOvr>
    <a:masterClrMapping/>
  </p:clrMapOvr>
  <p:transition spd="med"/>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2" name="差动脉冲调宽电路采用直流电源，其电压稳定度高，不存在稳频、波形纯度的要求，也不需要相敏检波与解调等，只要通过低通滤波器即可得到较大的直流信号输出；…"/>
          <p:cNvSpPr txBox="1"/>
          <p:nvPr/>
        </p:nvSpPr>
        <p:spPr>
          <a:xfrm>
            <a:off x="642208" y="2666321"/>
            <a:ext cx="12041022" cy="3606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marL="480059" indent="-480059" algn="l">
              <a:lnSpc>
                <a:spcPct val="110000"/>
              </a:lnSpc>
              <a:spcBef>
                <a:spcPts val="800"/>
              </a:spcBef>
              <a:buSzPct val="75000"/>
              <a:buChar char="•"/>
              <a:defRPr b="1">
                <a:latin typeface="黑体"/>
                <a:ea typeface="黑体"/>
                <a:cs typeface="黑体"/>
                <a:sym typeface="黑体"/>
              </a:defRPr>
            </a:pPr>
            <a:r>
              <a:rPr b="0">
                <a:latin typeface="宋体"/>
                <a:ea typeface="宋体"/>
                <a:cs typeface="宋体"/>
                <a:sym typeface="宋体"/>
              </a:rPr>
              <a:t>差动脉冲调宽电路采用直流电源，其电压稳定度高，不存在稳频、波形纯度的要求，也不需要相敏检波与解调等，只要通过低通滤波器即可得到较大的直流信号输出；</a:t>
            </a:r>
            <a:endParaRPr>
              <a:latin typeface="Tahoma"/>
              <a:ea typeface="Tahoma"/>
              <a:cs typeface="Tahoma"/>
              <a:sym typeface="Tahoma"/>
            </a:endParaRPr>
          </a:p>
          <a:p>
            <a:pPr marL="480059" indent="-480059" algn="l">
              <a:lnSpc>
                <a:spcPct val="110000"/>
              </a:lnSpc>
              <a:spcBef>
                <a:spcPts val="800"/>
              </a:spcBef>
              <a:buSzPct val="75000"/>
              <a:buChar char="•"/>
              <a:defRPr b="1">
                <a:latin typeface="黑体"/>
                <a:ea typeface="黑体"/>
                <a:cs typeface="黑体"/>
                <a:sym typeface="黑体"/>
              </a:defRPr>
            </a:pPr>
            <a:r>
              <a:rPr b="0">
                <a:latin typeface="宋体"/>
                <a:ea typeface="宋体"/>
                <a:cs typeface="宋体"/>
                <a:sym typeface="宋体"/>
              </a:rPr>
              <a:t>对传感元件的线性要求不高；（变面积式和变间隙式的输出都与变化量呈线性关系</a:t>
            </a:r>
          </a:p>
          <a:p>
            <a:pPr marL="480059" indent="-480059" algn="l">
              <a:lnSpc>
                <a:spcPct val="110000"/>
              </a:lnSpc>
              <a:spcBef>
                <a:spcPts val="800"/>
              </a:spcBef>
              <a:buSzPct val="75000"/>
              <a:buChar char="•"/>
              <a:defRPr b="1">
                <a:latin typeface="黑体"/>
                <a:ea typeface="黑体"/>
                <a:cs typeface="黑体"/>
                <a:sym typeface="黑体"/>
              </a:defRPr>
            </a:pPr>
            <a:r>
              <a:rPr b="0">
                <a:latin typeface="宋体"/>
                <a:ea typeface="宋体"/>
                <a:cs typeface="宋体"/>
                <a:sym typeface="宋体"/>
              </a:rPr>
              <a:t>直流信号的频率取决于</a:t>
            </a:r>
            <a:r>
              <a:rPr>
                <a:latin typeface="Times New Roman"/>
                <a:ea typeface="Times New Roman"/>
                <a:cs typeface="Times New Roman"/>
                <a:sym typeface="Times New Roman"/>
              </a:rPr>
              <a:t>C1和C2；</a:t>
            </a:r>
          </a:p>
        </p:txBody>
      </p:sp>
      <p:sp>
        <p:nvSpPr>
          <p:cNvPr id="803" name="差动脉冲调宽电路能适用于任何差动式电容式传感器，并具有理论上的线性特性。"/>
          <p:cNvSpPr txBox="1"/>
          <p:nvPr/>
        </p:nvSpPr>
        <p:spPr>
          <a:xfrm>
            <a:off x="768745" y="6830585"/>
            <a:ext cx="11467310" cy="1117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l">
              <a:defRPr>
                <a:solidFill>
                  <a:srgbClr val="A50021"/>
                </a:solidFill>
                <a:latin typeface="宋体"/>
                <a:ea typeface="宋体"/>
                <a:cs typeface="宋体"/>
                <a:sym typeface="宋体"/>
              </a:defRPr>
            </a:lvl1pPr>
          </a:lstStyle>
          <a:p>
            <a:pPr>
              <a:defRPr b="1">
                <a:latin typeface="黑体"/>
                <a:ea typeface="黑体"/>
                <a:cs typeface="黑体"/>
                <a:sym typeface="黑体"/>
              </a:defRPr>
            </a:pPr>
            <a:r>
              <a:rPr b="0">
                <a:latin typeface="宋体"/>
                <a:ea typeface="宋体"/>
                <a:cs typeface="宋体"/>
                <a:sym typeface="宋体"/>
              </a:rPr>
              <a:t>差动脉冲调宽电路能适用于任何差动式电容式传感器，并具有理论上的线性特性。</a:t>
            </a:r>
          </a:p>
        </p:txBody>
      </p:sp>
      <p:sp>
        <p:nvSpPr>
          <p:cNvPr id="804" name="测量电路"/>
          <p:cNvSpPr txBox="1">
            <a:spLocks noGrp="1"/>
          </p:cNvSpPr>
          <p:nvPr>
            <p:ph type="title"/>
          </p:nvPr>
        </p:nvSpPr>
        <p:spPr>
          <a:prstGeom prst="rect">
            <a:avLst/>
          </a:prstGeom>
        </p:spPr>
        <p:txBody>
          <a:bodyPr/>
          <a:lstStyle/>
          <a:p>
            <a:r>
              <a:t>测量电路</a:t>
            </a:r>
          </a:p>
        </p:txBody>
      </p:sp>
      <p:sp>
        <p:nvSpPr>
          <p:cNvPr id="805" name="特点："/>
          <p:cNvSpPr txBox="1"/>
          <p:nvPr/>
        </p:nvSpPr>
        <p:spPr>
          <a:xfrm>
            <a:off x="1271221" y="1852715"/>
            <a:ext cx="1181101" cy="609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t>特点：</a:t>
            </a:r>
          </a:p>
        </p:txBody>
      </p:sp>
      <p:sp>
        <p:nvSpPr>
          <p:cNvPr id="2" name="灯片编号占位符 1"/>
          <p:cNvSpPr>
            <a:spLocks noGrp="1"/>
          </p:cNvSpPr>
          <p:nvPr>
            <p:ph type="sldNum" sz="quarter" idx="2"/>
          </p:nvPr>
        </p:nvSpPr>
        <p:spPr/>
        <p:txBody>
          <a:bodyPr/>
          <a:lstStyle/>
          <a:p>
            <a:fld id="{86CB4B4D-7CA3-9044-876B-883B54F8677D}" type="slidenum">
              <a:rPr lang="en-US" altLang="zh-CN" smtClean="0"/>
              <a:t>37</a:t>
            </a:fld>
            <a:endParaRPr lang="zh-CN" altLang="en-US"/>
          </a:p>
        </p:txBody>
      </p:sp>
    </p:spTree>
  </p:cSld>
  <p:clrMapOvr>
    <a:masterClrMapping/>
  </p:clrMapOvr>
  <p:transition spd="med"/>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7" name="http://www1.hfut.edu.cn/teacher/sensor/fudao/web/di4zhang/4-8.gif" descr="http://www1.hfut.edu.cn/teacher/sensor/fudao/web/di4zhang/4-8.gif"/>
          <p:cNvPicPr>
            <a:picLocks noChangeAspect="1"/>
          </p:cNvPicPr>
          <p:nvPr/>
        </p:nvPicPr>
        <p:blipFill>
          <a:blip r:embed="rId2">
            <a:extLst/>
          </a:blip>
          <a:stretch>
            <a:fillRect/>
          </a:stretch>
        </p:blipFill>
        <p:spPr>
          <a:xfrm>
            <a:off x="5809823" y="1728866"/>
            <a:ext cx="5617807" cy="3531989"/>
          </a:xfrm>
          <a:prstGeom prst="rect">
            <a:avLst/>
          </a:prstGeom>
          <a:ln w="12700">
            <a:miter lim="400000"/>
          </a:ln>
        </p:spPr>
      </p:pic>
      <p:sp>
        <p:nvSpPr>
          <p:cNvPr id="808" name="运算放大电路"/>
          <p:cNvSpPr txBox="1"/>
          <p:nvPr/>
        </p:nvSpPr>
        <p:spPr>
          <a:xfrm>
            <a:off x="1003501" y="1872582"/>
            <a:ext cx="2400301" cy="635001"/>
          </a:xfrm>
          <a:prstGeom prst="rect">
            <a:avLst/>
          </a:prstGeom>
          <a:solidFill>
            <a:schemeClr val="accent2">
              <a:hueOff val="-85259"/>
              <a:satOff val="14347"/>
              <a:lumOff val="22373"/>
            </a:scheme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000">
                <a:latin typeface="宋体"/>
                <a:ea typeface="宋体"/>
                <a:cs typeface="宋体"/>
                <a:sym typeface="宋体"/>
              </a:defRPr>
            </a:lvl1pPr>
          </a:lstStyle>
          <a:p>
            <a:r>
              <a:t>运算放大电路</a:t>
            </a:r>
          </a:p>
        </p:txBody>
      </p:sp>
      <p:sp>
        <p:nvSpPr>
          <p:cNvPr id="809" name="该电路的最大特点是能够克服变极距型电容式传感器的非线性。…"/>
          <p:cNvSpPr txBox="1"/>
          <p:nvPr/>
        </p:nvSpPr>
        <p:spPr>
          <a:xfrm>
            <a:off x="725487" y="5694684"/>
            <a:ext cx="11553827" cy="149784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l">
              <a:spcBef>
                <a:spcPts val="800"/>
              </a:spcBef>
              <a:buClr>
                <a:srgbClr val="A50021"/>
              </a:buClr>
              <a:buSzPct val="75000"/>
              <a:buChar char="■"/>
              <a:defRPr>
                <a:solidFill>
                  <a:srgbClr val="02050A"/>
                </a:solidFill>
                <a:latin typeface="宋体"/>
                <a:ea typeface="宋体"/>
                <a:cs typeface="宋体"/>
                <a:sym typeface="宋体"/>
              </a:defRPr>
            </a:pPr>
            <a:r>
              <a:rPr dirty="0" err="1"/>
              <a:t>该电路的最大特点是能够克服变极距型电容式传感器的非线性</a:t>
            </a:r>
            <a:r>
              <a:rPr dirty="0"/>
              <a:t>。</a:t>
            </a:r>
          </a:p>
          <a:p>
            <a:pPr algn="l">
              <a:spcBef>
                <a:spcPts val="800"/>
              </a:spcBef>
              <a:buClr>
                <a:srgbClr val="A50021"/>
              </a:buClr>
              <a:buSzPct val="75000"/>
              <a:buChar char="■"/>
              <a:defRPr>
                <a:solidFill>
                  <a:srgbClr val="02050A"/>
                </a:solidFill>
                <a:latin typeface="Times New Roman"/>
                <a:ea typeface="Times New Roman"/>
                <a:cs typeface="Times New Roman"/>
                <a:sym typeface="Times New Roman"/>
              </a:defRPr>
            </a:pPr>
            <a:r>
              <a:rPr dirty="0" err="1" smtClean="0">
                <a:latin typeface="宋体"/>
                <a:ea typeface="宋体"/>
                <a:cs typeface="宋体"/>
                <a:sym typeface="宋体"/>
              </a:rPr>
              <a:t>但要求</a:t>
            </a:r>
            <a:r>
              <a:rPr lang="zh-CN" altLang="en-US" dirty="0" smtClean="0">
                <a:latin typeface="宋体"/>
                <a:ea typeface="宋体"/>
                <a:cs typeface="宋体"/>
                <a:sym typeface="宋体"/>
              </a:rPr>
              <a:t>放大器输入阻抗</a:t>
            </a:r>
            <a:r>
              <a:rPr dirty="0" err="1" smtClean="0">
                <a:latin typeface="宋体"/>
                <a:ea typeface="宋体"/>
                <a:cs typeface="宋体"/>
                <a:sym typeface="宋体"/>
              </a:rPr>
              <a:t>足够大</a:t>
            </a:r>
            <a:r>
              <a:rPr dirty="0" err="1">
                <a:latin typeface="宋体"/>
                <a:ea typeface="宋体"/>
                <a:cs typeface="宋体"/>
                <a:sym typeface="宋体"/>
              </a:rPr>
              <a:t>。为保证仪器精度</a:t>
            </a:r>
            <a:r>
              <a:rPr dirty="0"/>
              <a:t>, </a:t>
            </a:r>
            <a:r>
              <a:rPr dirty="0" err="1">
                <a:latin typeface="宋体"/>
                <a:ea typeface="宋体"/>
                <a:cs typeface="宋体"/>
                <a:sym typeface="宋体"/>
              </a:rPr>
              <a:t>还要求电源电压的幅值和固定电容</a:t>
            </a:r>
            <a:r>
              <a:rPr i="1" dirty="0" err="1"/>
              <a:t>C</a:t>
            </a:r>
            <a:r>
              <a:rPr dirty="0" err="1">
                <a:latin typeface="宋体"/>
                <a:ea typeface="宋体"/>
                <a:cs typeface="宋体"/>
                <a:sym typeface="宋体"/>
              </a:rPr>
              <a:t>值稳定</a:t>
            </a:r>
            <a:r>
              <a:rPr dirty="0">
                <a:latin typeface="宋体"/>
                <a:ea typeface="宋体"/>
                <a:cs typeface="宋体"/>
                <a:sym typeface="宋体"/>
              </a:rPr>
              <a:t>。</a:t>
            </a:r>
            <a:r>
              <a:rPr dirty="0"/>
              <a:t> </a:t>
            </a:r>
          </a:p>
        </p:txBody>
      </p:sp>
      <p:sp>
        <p:nvSpPr>
          <p:cNvPr id="810" name="测量电路"/>
          <p:cNvSpPr txBox="1">
            <a:spLocks noGrp="1"/>
          </p:cNvSpPr>
          <p:nvPr>
            <p:ph type="title"/>
          </p:nvPr>
        </p:nvSpPr>
        <p:spPr>
          <a:prstGeom prst="rect">
            <a:avLst/>
          </a:prstGeom>
        </p:spPr>
        <p:txBody>
          <a:bodyPr/>
          <a:lstStyle/>
          <a:p>
            <a:r>
              <a:t>测量电路</a:t>
            </a:r>
          </a:p>
        </p:txBody>
      </p:sp>
      <mc:AlternateContent xmlns:mc="http://schemas.openxmlformats.org/markup-compatibility/2006" xmlns:a14="http://schemas.microsoft.com/office/drawing/2010/main">
        <mc:Choice Requires="a14">
          <p:sp>
            <p:nvSpPr>
              <p:cNvPr id="811" name="方程"/>
              <p:cNvSpPr txBox="1"/>
              <p:nvPr/>
            </p:nvSpPr>
            <p:spPr>
              <a:xfrm>
                <a:off x="2110397" y="2933352"/>
                <a:ext cx="1880930" cy="847879"/>
              </a:xfrm>
              <a:prstGeom prst="rect">
                <a:avLst/>
              </a:prstGeom>
              <a:ln w="12700">
                <a:miter lim="400000"/>
              </a:ln>
            </p:spPr>
            <p:txBody>
              <a:bodyPr wrap="none" lIns="0" tIns="0" rIns="0" bIns="0">
                <a:spAutoFit/>
              </a:bodyPr>
              <a:lstStyle/>
              <a:p>
                <a:pPr algn="l" defTabSz="914400" latinLnBrk="1">
                  <a:defRPr sz="1800"/>
                </a:pPr>
                <a14:m>
                  <m:oMathPara xmlns:m="http://schemas.openxmlformats.org/officeDocument/2006/math">
                    <m:oMathParaPr>
                      <m:jc m:val="centerGroup"/>
                    </m:oMathParaPr>
                    <m:oMath xmlns:m="http://schemas.openxmlformats.org/officeDocument/2006/math">
                      <m:sSub>
                        <m:sSubPr>
                          <m:ctrlPr>
                            <a:rPr sz="2800" i="1">
                              <a:solidFill>
                                <a:srgbClr val="000000"/>
                              </a:solidFill>
                              <a:latin typeface="Cambria Math" panose="02040503050406030204" pitchFamily="18" charset="0"/>
                            </a:rPr>
                          </m:ctrlPr>
                        </m:sSubPr>
                        <m:e>
                          <m:r>
                            <a:rPr sz="2800" i="1">
                              <a:solidFill>
                                <a:srgbClr val="000000"/>
                              </a:solidFill>
                              <a:latin typeface="Cambria Math" panose="02040503050406030204" pitchFamily="18" charset="0"/>
                            </a:rPr>
                            <m:t>𝑈</m:t>
                          </m:r>
                        </m:e>
                        <m:sub>
                          <m:r>
                            <a:rPr sz="2800" i="1">
                              <a:solidFill>
                                <a:srgbClr val="000000"/>
                              </a:solidFill>
                              <a:latin typeface="Cambria Math" panose="02040503050406030204" pitchFamily="18" charset="0"/>
                            </a:rPr>
                            <m:t>0</m:t>
                          </m:r>
                        </m:sub>
                      </m:sSub>
                      <m:r>
                        <a:rPr sz="2800" i="1">
                          <a:solidFill>
                            <a:srgbClr val="000000"/>
                          </a:solidFill>
                          <a:latin typeface="Cambria Math" panose="02040503050406030204" pitchFamily="18" charset="0"/>
                        </a:rPr>
                        <m:t>=−</m:t>
                      </m:r>
                      <m:sSub>
                        <m:sSubPr>
                          <m:ctrlPr>
                            <a:rPr sz="2800" i="1">
                              <a:solidFill>
                                <a:srgbClr val="000000"/>
                              </a:solidFill>
                              <a:latin typeface="Cambria Math" panose="02040503050406030204" pitchFamily="18" charset="0"/>
                            </a:rPr>
                          </m:ctrlPr>
                        </m:sSubPr>
                        <m:e>
                          <m:r>
                            <a:rPr sz="2800" i="1">
                              <a:solidFill>
                                <a:srgbClr val="000000"/>
                              </a:solidFill>
                              <a:latin typeface="Cambria Math" panose="02040503050406030204" pitchFamily="18" charset="0"/>
                            </a:rPr>
                            <m:t>𝑈</m:t>
                          </m:r>
                        </m:e>
                        <m:sub>
                          <m:r>
                            <a:rPr sz="2800" i="1">
                              <a:solidFill>
                                <a:srgbClr val="000000"/>
                              </a:solidFill>
                              <a:latin typeface="Cambria Math" panose="02040503050406030204" pitchFamily="18" charset="0"/>
                            </a:rPr>
                            <m:t>𝑖</m:t>
                          </m:r>
                        </m:sub>
                      </m:sSub>
                      <m:f>
                        <m:fPr>
                          <m:ctrlPr>
                            <a:rPr sz="2800" i="1">
                              <a:solidFill>
                                <a:srgbClr val="000000"/>
                              </a:solidFill>
                              <a:latin typeface="Cambria Math" panose="02040503050406030204" pitchFamily="18" charset="0"/>
                            </a:rPr>
                          </m:ctrlPr>
                        </m:fPr>
                        <m:num>
                          <m:sSub>
                            <m:sSubPr>
                              <m:ctrlPr>
                                <a:rPr sz="2800" i="1">
                                  <a:solidFill>
                                    <a:srgbClr val="000000"/>
                                  </a:solidFill>
                                  <a:latin typeface="Cambria Math" panose="02040503050406030204" pitchFamily="18" charset="0"/>
                                </a:rPr>
                              </m:ctrlPr>
                            </m:sSubPr>
                            <m:e>
                              <m:r>
                                <a:rPr sz="2800" i="1">
                                  <a:solidFill>
                                    <a:srgbClr val="000000"/>
                                  </a:solidFill>
                                  <a:latin typeface="Cambria Math" panose="02040503050406030204" pitchFamily="18" charset="0"/>
                                </a:rPr>
                                <m:t>𝐶</m:t>
                              </m:r>
                            </m:e>
                            <m:sub>
                              <m:r>
                                <a:rPr sz="2800" i="1">
                                  <a:solidFill>
                                    <a:srgbClr val="000000"/>
                                  </a:solidFill>
                                  <a:latin typeface="Cambria Math" panose="02040503050406030204" pitchFamily="18" charset="0"/>
                                </a:rPr>
                                <m:t>0</m:t>
                              </m:r>
                            </m:sub>
                          </m:sSub>
                        </m:num>
                        <m:den>
                          <m:sSub>
                            <m:sSubPr>
                              <m:ctrlPr>
                                <a:rPr sz="2800" i="1">
                                  <a:solidFill>
                                    <a:srgbClr val="000000"/>
                                  </a:solidFill>
                                  <a:latin typeface="Cambria Math" panose="02040503050406030204" pitchFamily="18" charset="0"/>
                                </a:rPr>
                              </m:ctrlPr>
                            </m:sSubPr>
                            <m:e>
                              <m:r>
                                <a:rPr sz="2800" i="1">
                                  <a:solidFill>
                                    <a:srgbClr val="000000"/>
                                  </a:solidFill>
                                  <a:latin typeface="Cambria Math" panose="02040503050406030204" pitchFamily="18" charset="0"/>
                                </a:rPr>
                                <m:t>𝐶</m:t>
                              </m:r>
                            </m:e>
                            <m:sub>
                              <m:r>
                                <a:rPr sz="2800" i="1">
                                  <a:solidFill>
                                    <a:srgbClr val="000000"/>
                                  </a:solidFill>
                                  <a:latin typeface="Cambria Math" panose="02040503050406030204" pitchFamily="18" charset="0"/>
                                </a:rPr>
                                <m:t>1</m:t>
                              </m:r>
                            </m:sub>
                          </m:sSub>
                        </m:den>
                      </m:f>
                    </m:oMath>
                  </m:oMathPara>
                </a14:m>
                <a:endParaRPr sz="2800"/>
              </a:p>
            </p:txBody>
          </p:sp>
        </mc:Choice>
        <mc:Fallback xmlns="">
          <p:sp>
            <p:nvSpPr>
              <p:cNvPr id="811" name="方程"/>
              <p:cNvSpPr txBox="1">
                <a:spLocks noRot="1" noChangeAspect="1" noMove="1" noResize="1" noEditPoints="1" noAdjustHandles="1" noChangeArrowheads="1" noChangeShapeType="1" noTextEdit="1"/>
              </p:cNvSpPr>
              <p:nvPr/>
            </p:nvSpPr>
            <p:spPr>
              <a:xfrm>
                <a:off x="2110397" y="2933352"/>
                <a:ext cx="1880930" cy="847879"/>
              </a:xfrm>
              <a:prstGeom prst="rect">
                <a:avLst/>
              </a:prstGeom>
              <a:blipFill>
                <a:blip r:embed="rId3"/>
                <a:stretch>
                  <a:fillRect b="-3597"/>
                </a:stretch>
              </a:blipFill>
              <a:ln w="12700">
                <a:miter lim="400000"/>
              </a:ln>
            </p:spPr>
            <p:txBody>
              <a:bodyPr/>
              <a:lstStyle/>
              <a:p>
                <a:r>
                  <a:rPr lang="zh-CN" altLang="en-US">
                    <a:noFill/>
                  </a:rPr>
                  <a:t> </a:t>
                </a:r>
              </a:p>
            </p:txBody>
          </p:sp>
        </mc:Fallback>
      </mc:AlternateContent>
      <p:sp>
        <p:nvSpPr>
          <p:cNvPr id="2" name="灯片编号占位符 1"/>
          <p:cNvSpPr>
            <a:spLocks noGrp="1"/>
          </p:cNvSpPr>
          <p:nvPr>
            <p:ph type="sldNum" sz="quarter" idx="2"/>
          </p:nvPr>
        </p:nvSpPr>
        <p:spPr/>
        <p:txBody>
          <a:bodyPr/>
          <a:lstStyle/>
          <a:p>
            <a:fld id="{86CB4B4D-7CA3-9044-876B-883B54F8677D}" type="slidenum">
              <a:rPr lang="en-US" altLang="zh-CN" smtClean="0"/>
              <a:t>38</a:t>
            </a:fld>
            <a:endParaRPr lang="zh-CN" altLang="en-US"/>
          </a:p>
        </p:txBody>
      </p:sp>
    </p:spTree>
  </p:cSld>
  <p:clrMapOvr>
    <a:masterClrMapping/>
  </p:clrMapOvr>
  <p:transition spd="med"/>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3" name="电容传感器性能"/>
          <p:cNvSpPr txBox="1">
            <a:spLocks noGrp="1"/>
          </p:cNvSpPr>
          <p:nvPr>
            <p:ph type="title"/>
          </p:nvPr>
        </p:nvSpPr>
        <p:spPr>
          <a:prstGeom prst="rect">
            <a:avLst/>
          </a:prstGeom>
        </p:spPr>
        <p:txBody>
          <a:bodyPr/>
          <a:lstStyle/>
          <a:p>
            <a:r>
              <a:rPr dirty="0" err="1"/>
              <a:t>电容传感器性能</a:t>
            </a:r>
            <a:endParaRPr dirty="0"/>
          </a:p>
        </p:txBody>
      </p:sp>
      <p:sp>
        <p:nvSpPr>
          <p:cNvPr id="814" name="电容式传感器的电容值一般与电极材料无关，有利于选择温度系数低的材料，又因本身发热极小，影响稳定性甚微。 而电阻传感器有铜损等，易发热产生零漂。"/>
          <p:cNvSpPr txBox="1"/>
          <p:nvPr/>
        </p:nvSpPr>
        <p:spPr>
          <a:xfrm>
            <a:off x="1333120" y="3537961"/>
            <a:ext cx="11350585" cy="1625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l">
              <a:spcBef>
                <a:spcPts val="3200"/>
              </a:spcBef>
              <a:defRPr>
                <a:latin typeface="Kaiti SC Regular"/>
                <a:ea typeface="Kaiti SC Regular"/>
                <a:cs typeface="Kaiti SC Regular"/>
                <a:sym typeface="Kaiti SC Regular"/>
              </a:defRPr>
            </a:lvl1pPr>
          </a:lstStyle>
          <a:p>
            <a:r>
              <a:rPr dirty="0" err="1"/>
              <a:t>电容式传感器的电容值一般与电极材料无关，有利于选择温度系数低的材料，又因本身发热极小，影响稳定性甚微</a:t>
            </a:r>
            <a:r>
              <a:rPr dirty="0"/>
              <a:t>。 </a:t>
            </a:r>
            <a:r>
              <a:rPr dirty="0" err="1"/>
              <a:t>而电阻传感器有铜损等，易发热产生零漂</a:t>
            </a:r>
            <a:r>
              <a:rPr dirty="0"/>
              <a:t>。</a:t>
            </a:r>
          </a:p>
        </p:txBody>
      </p:sp>
      <p:sp>
        <p:nvSpPr>
          <p:cNvPr id="815" name="优点："/>
          <p:cNvSpPr txBox="1"/>
          <p:nvPr/>
        </p:nvSpPr>
        <p:spPr>
          <a:xfrm>
            <a:off x="1122936" y="2049746"/>
            <a:ext cx="1485901" cy="736601"/>
          </a:xfrm>
          <a:prstGeom prst="rect">
            <a:avLst/>
          </a:prstGeom>
          <a:solidFill>
            <a:schemeClr val="accent6">
              <a:satOff val="18029"/>
              <a:lumOff val="12067"/>
            </a:scheme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spcBef>
                <a:spcPts val="3200"/>
              </a:spcBef>
              <a:defRPr sz="3600">
                <a:latin typeface="宋体"/>
                <a:ea typeface="宋体"/>
                <a:cs typeface="宋体"/>
                <a:sym typeface="宋体"/>
              </a:defRPr>
            </a:lvl1pPr>
          </a:lstStyle>
          <a:p>
            <a:pPr>
              <a:defRPr>
                <a:latin typeface="Kaiti SC Regular"/>
                <a:ea typeface="Kaiti SC Regular"/>
                <a:cs typeface="Kaiti SC Regular"/>
                <a:sym typeface="Kaiti SC Regular"/>
              </a:defRPr>
            </a:pPr>
            <a:r>
              <a:rPr dirty="0" err="1">
                <a:latin typeface="宋体"/>
                <a:ea typeface="宋体"/>
                <a:cs typeface="宋体"/>
                <a:sym typeface="宋体"/>
              </a:rPr>
              <a:t>优点</a:t>
            </a:r>
            <a:r>
              <a:rPr dirty="0">
                <a:latin typeface="宋体"/>
                <a:ea typeface="宋体"/>
                <a:cs typeface="宋体"/>
                <a:sym typeface="宋体"/>
              </a:rPr>
              <a:t>：</a:t>
            </a:r>
          </a:p>
        </p:txBody>
      </p:sp>
      <p:sp>
        <p:nvSpPr>
          <p:cNvPr id="816" name="温度稳定性好"/>
          <p:cNvSpPr txBox="1"/>
          <p:nvPr/>
        </p:nvSpPr>
        <p:spPr>
          <a:xfrm>
            <a:off x="794712" y="2938769"/>
            <a:ext cx="2641917" cy="609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marL="388937" indent="-388937" algn="l">
              <a:spcBef>
                <a:spcPts val="3200"/>
              </a:spcBef>
              <a:buClr>
                <a:schemeClr val="accent5">
                  <a:hueOff val="-82419"/>
                  <a:satOff val="-9513"/>
                  <a:lumOff val="-16343"/>
                </a:schemeClr>
              </a:buClr>
              <a:buSzPct val="145000"/>
              <a:buChar char="✓"/>
              <a:defRPr>
                <a:latin typeface="宋体"/>
                <a:ea typeface="宋体"/>
                <a:cs typeface="宋体"/>
                <a:sym typeface="宋体"/>
              </a:defRPr>
            </a:lvl1pPr>
          </a:lstStyle>
          <a:p>
            <a:pPr>
              <a:defRPr>
                <a:latin typeface="Helvetica Neue"/>
                <a:ea typeface="Helvetica Neue"/>
                <a:cs typeface="Helvetica Neue"/>
                <a:sym typeface="Helvetica Neue"/>
              </a:defRPr>
            </a:pPr>
            <a:r>
              <a:rPr>
                <a:latin typeface="宋体"/>
                <a:ea typeface="宋体"/>
                <a:cs typeface="宋体"/>
                <a:sym typeface="宋体"/>
              </a:rPr>
              <a:t>温度稳定性好</a:t>
            </a:r>
          </a:p>
        </p:txBody>
      </p:sp>
      <p:sp>
        <p:nvSpPr>
          <p:cNvPr id="817" name="结构稳定性好"/>
          <p:cNvSpPr txBox="1"/>
          <p:nvPr/>
        </p:nvSpPr>
        <p:spPr>
          <a:xfrm>
            <a:off x="794712" y="5207636"/>
            <a:ext cx="2641917" cy="609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marL="388937" indent="-388937" algn="l">
              <a:spcBef>
                <a:spcPts val="3200"/>
              </a:spcBef>
              <a:buClr>
                <a:schemeClr val="accent5">
                  <a:hueOff val="-82419"/>
                  <a:satOff val="-9513"/>
                  <a:lumOff val="-16343"/>
                </a:schemeClr>
              </a:buClr>
              <a:buSzPct val="145000"/>
              <a:buChar char="✓"/>
              <a:defRPr>
                <a:latin typeface="宋体"/>
                <a:ea typeface="宋体"/>
                <a:cs typeface="宋体"/>
                <a:sym typeface="宋体"/>
              </a:defRPr>
            </a:lvl1pPr>
          </a:lstStyle>
          <a:p>
            <a:r>
              <a:t>结构稳定性好</a:t>
            </a:r>
          </a:p>
        </p:txBody>
      </p:sp>
      <p:sp>
        <p:nvSpPr>
          <p:cNvPr id="818" name="电容式传感器结构简单，易于制造，易于保证高的精度，可以做得非常小巧，以实现某些特殊的测量；能工作在高温，强辐射及强磁场等恶劣的环境中，可以承受很大的温度变化，承受高压力，高冲击，过载等；能测量超高温和低压差，也能对带磁工作进行测量。"/>
          <p:cNvSpPr txBox="1"/>
          <p:nvPr/>
        </p:nvSpPr>
        <p:spPr>
          <a:xfrm>
            <a:off x="1119036" y="5915176"/>
            <a:ext cx="11778752" cy="2133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l">
              <a:spcBef>
                <a:spcPts val="3200"/>
              </a:spcBef>
              <a:defRPr>
                <a:latin typeface="Kaiti SC Regular"/>
                <a:ea typeface="Kaiti SC Regular"/>
                <a:cs typeface="Kaiti SC Regular"/>
                <a:sym typeface="Kaiti SC Regular"/>
              </a:defRPr>
            </a:lvl1pPr>
          </a:lstStyle>
          <a:p>
            <a:r>
              <a:rPr dirty="0"/>
              <a:t> 电容式传感器结构简单，易于制造，易于保证高的精度，可以做得非常小巧，以实现某些特殊的测量；能工作在高温，强辐射及强磁场等恶劣的环境中，可以承受很大的温度变化，承受高压力，高冲击，过载等；能测量超高温和低压差，也能对带磁工作进行测量。</a:t>
            </a:r>
          </a:p>
        </p:txBody>
      </p:sp>
      <p:sp>
        <p:nvSpPr>
          <p:cNvPr id="2" name="灯片编号占位符 1"/>
          <p:cNvSpPr>
            <a:spLocks noGrp="1"/>
          </p:cNvSpPr>
          <p:nvPr>
            <p:ph type="sldNum" sz="quarter" idx="2"/>
          </p:nvPr>
        </p:nvSpPr>
        <p:spPr/>
        <p:txBody>
          <a:bodyPr/>
          <a:lstStyle/>
          <a:p>
            <a:fld id="{86CB4B4D-7CA3-9044-876B-883B54F8677D}" type="slidenum">
              <a:rPr lang="en-US" altLang="zh-CN" smtClean="0"/>
              <a:t>39</a:t>
            </a:fld>
            <a:endParaRPr lang="zh-CN" altLang="en-US"/>
          </a:p>
        </p:txBody>
      </p:sp>
    </p:spTree>
  </p:cSld>
  <p:clrMapOvr>
    <a:masterClrMapping/>
  </p:clrMapOvr>
  <p:transition spd="med"/>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1" name="工作原理"/>
          <p:cNvSpPr txBox="1">
            <a:spLocks noGrp="1"/>
          </p:cNvSpPr>
          <p:nvPr>
            <p:ph type="title"/>
          </p:nvPr>
        </p:nvSpPr>
        <p:spPr>
          <a:prstGeom prst="rect">
            <a:avLst/>
          </a:prstGeom>
        </p:spPr>
        <p:txBody>
          <a:bodyPr/>
          <a:lstStyle/>
          <a:p>
            <a:r>
              <a:t>工作原理</a:t>
            </a:r>
          </a:p>
        </p:txBody>
      </p:sp>
      <p:sp>
        <p:nvSpPr>
          <p:cNvPr id="432" name="根据其改变参数不同，可将电容式传感器分为下三种："/>
          <p:cNvSpPr txBox="1"/>
          <p:nvPr/>
        </p:nvSpPr>
        <p:spPr>
          <a:xfrm>
            <a:off x="1265901" y="1735060"/>
            <a:ext cx="8747498" cy="1041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marL="487680" indent="-487680" algn="l">
              <a:spcBef>
                <a:spcPts val="900"/>
              </a:spcBef>
              <a:defRPr>
                <a:latin typeface="宋体"/>
                <a:ea typeface="宋体"/>
                <a:cs typeface="宋体"/>
                <a:sym typeface="宋体"/>
              </a:defRPr>
            </a:lvl1pPr>
          </a:lstStyle>
          <a:p>
            <a:pPr>
              <a:defRPr>
                <a:latin typeface="黑体"/>
                <a:ea typeface="黑体"/>
                <a:cs typeface="黑体"/>
                <a:sym typeface="黑体"/>
              </a:defRPr>
            </a:pPr>
            <a:r>
              <a:rPr>
                <a:latin typeface="宋体"/>
                <a:ea typeface="宋体"/>
                <a:cs typeface="宋体"/>
                <a:sym typeface="宋体"/>
              </a:rPr>
              <a:t>根据其改变参数不同，可将电容式传感器分为下三种：</a:t>
            </a:r>
          </a:p>
        </p:txBody>
      </p:sp>
      <p:pic>
        <p:nvPicPr>
          <p:cNvPr id="433" name="image.png" descr="image.png"/>
          <p:cNvPicPr>
            <a:picLocks noChangeAspect="1"/>
          </p:cNvPicPr>
          <p:nvPr/>
        </p:nvPicPr>
        <p:blipFill>
          <a:blip r:embed="rId2">
            <a:extLst/>
          </a:blip>
          <a:stretch>
            <a:fillRect/>
          </a:stretch>
        </p:blipFill>
        <p:spPr>
          <a:xfrm>
            <a:off x="1484073" y="3703517"/>
            <a:ext cx="6751972" cy="3353866"/>
          </a:xfrm>
          <a:prstGeom prst="rect">
            <a:avLst/>
          </a:prstGeom>
          <a:ln w="12700">
            <a:miter lim="400000"/>
          </a:ln>
        </p:spPr>
      </p:pic>
      <p:sp>
        <p:nvSpPr>
          <p:cNvPr id="434" name="改变极板间距离(δ)的极距型传感器…"/>
          <p:cNvSpPr txBox="1"/>
          <p:nvPr/>
        </p:nvSpPr>
        <p:spPr>
          <a:xfrm>
            <a:off x="1730699" y="2399580"/>
            <a:ext cx="7210674" cy="168904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marL="444500" indent="-444500" algn="l">
              <a:buClr>
                <a:srgbClr val="C00000"/>
              </a:buClr>
              <a:buSzPct val="145000"/>
              <a:buChar char="✓"/>
              <a:defRPr>
                <a:latin typeface="宋体"/>
                <a:ea typeface="宋体"/>
                <a:cs typeface="宋体"/>
                <a:sym typeface="宋体"/>
              </a:defRPr>
            </a:pPr>
            <a:r>
              <a:t>改变极板间距离(</a:t>
            </a:r>
            <a:r>
              <a:rPr b="1" i="1">
                <a:latin typeface="Times New Roman"/>
                <a:ea typeface="Times New Roman"/>
                <a:cs typeface="Times New Roman"/>
                <a:sym typeface="Times New Roman"/>
              </a:rPr>
              <a:t>δ</a:t>
            </a:r>
            <a:r>
              <a:t>)的极距型传感器</a:t>
            </a:r>
          </a:p>
          <a:p>
            <a:pPr marL="444500" indent="-444500" algn="l">
              <a:buClr>
                <a:srgbClr val="C00000"/>
              </a:buClr>
              <a:buSzPct val="145000"/>
              <a:buChar char="✓"/>
              <a:defRPr>
                <a:latin typeface="宋体"/>
                <a:ea typeface="宋体"/>
                <a:cs typeface="宋体"/>
                <a:sym typeface="宋体"/>
              </a:defRPr>
            </a:pPr>
            <a:r>
              <a:t>改变极板遮盖面积（</a:t>
            </a:r>
            <a:r>
              <a:rPr b="1" i="1">
                <a:latin typeface="Times New Roman"/>
                <a:ea typeface="Times New Roman"/>
                <a:cs typeface="Times New Roman"/>
                <a:sym typeface="Times New Roman"/>
              </a:rPr>
              <a:t>A</a:t>
            </a:r>
            <a:r>
              <a:t>）的面积型传感器</a:t>
            </a:r>
          </a:p>
          <a:p>
            <a:pPr marL="444500" indent="-444500" algn="l">
              <a:buClr>
                <a:srgbClr val="C00000"/>
              </a:buClr>
              <a:buSzPct val="145000"/>
              <a:buChar char="✓"/>
              <a:defRPr>
                <a:latin typeface="宋体"/>
                <a:ea typeface="宋体"/>
                <a:cs typeface="宋体"/>
                <a:sym typeface="宋体"/>
              </a:defRPr>
            </a:pPr>
            <a:r>
              <a:t>改变电介质介电常数（</a:t>
            </a:r>
            <a:r>
              <a:rPr b="1" i="1">
                <a:latin typeface="Times New Roman"/>
                <a:ea typeface="Times New Roman"/>
                <a:cs typeface="Times New Roman"/>
                <a:sym typeface="Times New Roman"/>
              </a:rPr>
              <a:t>ε</a:t>
            </a:r>
            <a:r>
              <a:rPr b="1" baseline="-27714">
                <a:latin typeface="Times New Roman"/>
                <a:ea typeface="Times New Roman"/>
                <a:cs typeface="Times New Roman"/>
                <a:sym typeface="Times New Roman"/>
              </a:rPr>
              <a:t>r</a:t>
            </a:r>
            <a:r>
              <a:t>）的介质型传感器</a:t>
            </a:r>
          </a:p>
        </p:txBody>
      </p:sp>
      <p:pic>
        <p:nvPicPr>
          <p:cNvPr id="435" name="图像" descr="图像"/>
          <p:cNvPicPr>
            <a:picLocks noChangeAspect="1"/>
          </p:cNvPicPr>
          <p:nvPr/>
        </p:nvPicPr>
        <p:blipFill>
          <a:blip r:embed="rId3">
            <a:extLst/>
          </a:blip>
          <a:stretch>
            <a:fillRect/>
          </a:stretch>
        </p:blipFill>
        <p:spPr>
          <a:xfrm>
            <a:off x="2965348" y="6989367"/>
            <a:ext cx="1989726" cy="1812423"/>
          </a:xfrm>
          <a:prstGeom prst="rect">
            <a:avLst/>
          </a:prstGeom>
          <a:ln w="12700">
            <a:miter lim="400000"/>
          </a:ln>
        </p:spPr>
      </p:pic>
      <p:pic>
        <p:nvPicPr>
          <p:cNvPr id="436" name="图像" descr="图像"/>
          <p:cNvPicPr>
            <a:picLocks noChangeAspect="1"/>
          </p:cNvPicPr>
          <p:nvPr/>
        </p:nvPicPr>
        <p:blipFill>
          <a:blip r:embed="rId4">
            <a:extLst/>
          </a:blip>
          <a:stretch>
            <a:fillRect/>
          </a:stretch>
        </p:blipFill>
        <p:spPr>
          <a:xfrm>
            <a:off x="4547479" y="6755623"/>
            <a:ext cx="2184401" cy="2717801"/>
          </a:xfrm>
          <a:prstGeom prst="rect">
            <a:avLst/>
          </a:prstGeom>
          <a:ln w="12700">
            <a:miter lim="400000"/>
          </a:ln>
        </p:spPr>
      </p:pic>
      <p:grpSp>
        <p:nvGrpSpPr>
          <p:cNvPr id="444" name="成组"/>
          <p:cNvGrpSpPr/>
          <p:nvPr/>
        </p:nvGrpSpPr>
        <p:grpSpPr>
          <a:xfrm>
            <a:off x="7061989" y="6819049"/>
            <a:ext cx="1842348" cy="1842348"/>
            <a:chOff x="0" y="0"/>
            <a:chExt cx="1842346" cy="1842346"/>
          </a:xfrm>
        </p:grpSpPr>
        <p:sp>
          <p:nvSpPr>
            <p:cNvPr id="437" name="矩形"/>
            <p:cNvSpPr/>
            <p:nvPr/>
          </p:nvSpPr>
          <p:spPr>
            <a:xfrm>
              <a:off x="650240" y="0"/>
              <a:ext cx="108374" cy="1842347"/>
            </a:xfrm>
            <a:prstGeom prst="rect">
              <a:avLst/>
            </a:prstGeom>
            <a:solidFill>
              <a:srgbClr val="00E4A8"/>
            </a:solidFill>
            <a:ln w="12700" cap="flat">
              <a:solidFill>
                <a:srgbClr val="000000"/>
              </a:solidFill>
              <a:prstDash val="solid"/>
              <a:round/>
            </a:ln>
            <a:effectLst/>
          </p:spPr>
          <p:txBody>
            <a:bodyPr wrap="square" lIns="50800" tIns="50800" rIns="50800" bIns="50800" numCol="1" anchor="ctr">
              <a:noAutofit/>
            </a:bodyPr>
            <a:lstStyle/>
            <a:p>
              <a:pPr>
                <a:defRPr sz="2400">
                  <a:solidFill>
                    <a:srgbClr val="FFFFFF"/>
                  </a:solidFill>
                  <a:latin typeface="+mn-lt"/>
                  <a:ea typeface="+mn-ea"/>
                  <a:cs typeface="+mn-cs"/>
                  <a:sym typeface="Helvetica Neue Medium"/>
                </a:defRPr>
              </a:pPr>
              <a:endParaRPr/>
            </a:p>
          </p:txBody>
        </p:sp>
        <p:sp>
          <p:nvSpPr>
            <p:cNvPr id="438" name="矩形"/>
            <p:cNvSpPr/>
            <p:nvPr/>
          </p:nvSpPr>
          <p:spPr>
            <a:xfrm>
              <a:off x="1083733" y="0"/>
              <a:ext cx="108374" cy="1842347"/>
            </a:xfrm>
            <a:prstGeom prst="rect">
              <a:avLst/>
            </a:prstGeom>
            <a:solidFill>
              <a:srgbClr val="00E4A8"/>
            </a:solidFill>
            <a:ln w="12700" cap="flat">
              <a:solidFill>
                <a:srgbClr val="000000"/>
              </a:solidFill>
              <a:prstDash val="solid"/>
              <a:round/>
            </a:ln>
            <a:effectLst/>
          </p:spPr>
          <p:txBody>
            <a:bodyPr wrap="square" lIns="50800" tIns="50800" rIns="50800" bIns="50800" numCol="1" anchor="ctr">
              <a:noAutofit/>
            </a:bodyPr>
            <a:lstStyle/>
            <a:p>
              <a:pPr>
                <a:defRPr sz="2400">
                  <a:solidFill>
                    <a:srgbClr val="FFFFFF"/>
                  </a:solidFill>
                  <a:latin typeface="+mn-lt"/>
                  <a:ea typeface="+mn-ea"/>
                  <a:cs typeface="+mn-cs"/>
                  <a:sym typeface="Helvetica Neue Medium"/>
                </a:defRPr>
              </a:pPr>
              <a:endParaRPr/>
            </a:p>
          </p:txBody>
        </p:sp>
        <p:sp>
          <p:nvSpPr>
            <p:cNvPr id="439" name="线条"/>
            <p:cNvSpPr/>
            <p:nvPr/>
          </p:nvSpPr>
          <p:spPr>
            <a:xfrm flipH="1">
              <a:off x="216746" y="866986"/>
              <a:ext cx="433495" cy="1"/>
            </a:xfrm>
            <a:prstGeom prst="line">
              <a:avLst/>
            </a:prstGeom>
            <a:noFill/>
            <a:ln w="76200" cap="flat">
              <a:solidFill>
                <a:srgbClr val="000000"/>
              </a:solidFill>
              <a:prstDash val="solid"/>
              <a:round/>
            </a:ln>
            <a:effectLst/>
          </p:spPr>
          <p:txBody>
            <a:bodyPr wrap="square" lIns="50800" tIns="50800" rIns="50800" bIns="50800" numCol="1" anchor="ctr">
              <a:noAutofit/>
            </a:bodyPr>
            <a:lstStyle/>
            <a:p>
              <a:pPr>
                <a:defRPr sz="2200">
                  <a:solidFill>
                    <a:srgbClr val="FFFFFF"/>
                  </a:solidFill>
                  <a:latin typeface="+mn-lt"/>
                  <a:ea typeface="+mn-ea"/>
                  <a:cs typeface="+mn-cs"/>
                  <a:sym typeface="Helvetica Neue Medium"/>
                </a:defRPr>
              </a:pPr>
              <a:endParaRPr/>
            </a:p>
          </p:txBody>
        </p:sp>
        <p:sp>
          <p:nvSpPr>
            <p:cNvPr id="440" name="线条"/>
            <p:cNvSpPr/>
            <p:nvPr/>
          </p:nvSpPr>
          <p:spPr>
            <a:xfrm>
              <a:off x="1192106" y="866986"/>
              <a:ext cx="433495" cy="1"/>
            </a:xfrm>
            <a:prstGeom prst="line">
              <a:avLst/>
            </a:prstGeom>
            <a:noFill/>
            <a:ln w="76200" cap="flat">
              <a:solidFill>
                <a:srgbClr val="000000"/>
              </a:solidFill>
              <a:prstDash val="solid"/>
              <a:round/>
            </a:ln>
            <a:effectLst/>
          </p:spPr>
          <p:txBody>
            <a:bodyPr wrap="square" lIns="50800" tIns="50800" rIns="50800" bIns="50800" numCol="1" anchor="ctr">
              <a:noAutofit/>
            </a:bodyPr>
            <a:lstStyle/>
            <a:p>
              <a:pPr>
                <a:defRPr sz="2200">
                  <a:solidFill>
                    <a:srgbClr val="FFFFFF"/>
                  </a:solidFill>
                  <a:latin typeface="+mn-lt"/>
                  <a:ea typeface="+mn-ea"/>
                  <a:cs typeface="+mn-cs"/>
                  <a:sym typeface="Helvetica Neue Medium"/>
                </a:defRPr>
              </a:pPr>
              <a:endParaRPr/>
            </a:p>
          </p:txBody>
        </p:sp>
        <p:sp>
          <p:nvSpPr>
            <p:cNvPr id="441" name="圆形"/>
            <p:cNvSpPr/>
            <p:nvPr/>
          </p:nvSpPr>
          <p:spPr>
            <a:xfrm>
              <a:off x="1625600" y="758613"/>
              <a:ext cx="216747" cy="216748"/>
            </a:xfrm>
            <a:prstGeom prst="ellipse">
              <a:avLst/>
            </a:prstGeom>
            <a:noFill/>
            <a:ln w="50800" cap="flat">
              <a:solidFill>
                <a:srgbClr val="FF0000"/>
              </a:solidFill>
              <a:prstDash val="solid"/>
              <a:round/>
            </a:ln>
            <a:effectLst/>
          </p:spPr>
          <p:txBody>
            <a:bodyPr wrap="square" lIns="50800" tIns="50800" rIns="50800" bIns="50800" numCol="1" anchor="ctr">
              <a:noAutofit/>
            </a:bodyPr>
            <a:lstStyle/>
            <a:p>
              <a:pPr>
                <a:defRPr sz="2400">
                  <a:solidFill>
                    <a:srgbClr val="FFFFFF"/>
                  </a:solidFill>
                  <a:latin typeface="+mn-lt"/>
                  <a:ea typeface="+mn-ea"/>
                  <a:cs typeface="+mn-cs"/>
                  <a:sym typeface="Helvetica Neue Medium"/>
                </a:defRPr>
              </a:pPr>
              <a:endParaRPr/>
            </a:p>
          </p:txBody>
        </p:sp>
        <p:sp>
          <p:nvSpPr>
            <p:cNvPr id="442" name="圆形"/>
            <p:cNvSpPr/>
            <p:nvPr/>
          </p:nvSpPr>
          <p:spPr>
            <a:xfrm>
              <a:off x="0" y="758613"/>
              <a:ext cx="216747" cy="216748"/>
            </a:xfrm>
            <a:prstGeom prst="ellipse">
              <a:avLst/>
            </a:prstGeom>
            <a:noFill/>
            <a:ln w="50800" cap="flat">
              <a:solidFill>
                <a:srgbClr val="FF0000"/>
              </a:solidFill>
              <a:prstDash val="solid"/>
              <a:round/>
            </a:ln>
            <a:effectLst/>
          </p:spPr>
          <p:txBody>
            <a:bodyPr wrap="square" lIns="50800" tIns="50800" rIns="50800" bIns="50800" numCol="1" anchor="ctr">
              <a:noAutofit/>
            </a:bodyPr>
            <a:lstStyle/>
            <a:p>
              <a:pPr>
                <a:defRPr sz="2400">
                  <a:solidFill>
                    <a:srgbClr val="FFFFFF"/>
                  </a:solidFill>
                  <a:latin typeface="+mn-lt"/>
                  <a:ea typeface="+mn-ea"/>
                  <a:cs typeface="+mn-cs"/>
                  <a:sym typeface="Helvetica Neue Medium"/>
                </a:defRPr>
              </a:pPr>
              <a:endParaRPr/>
            </a:p>
          </p:txBody>
        </p:sp>
        <p:sp>
          <p:nvSpPr>
            <p:cNvPr id="443" name="大纸屑"/>
            <p:cNvSpPr/>
            <p:nvPr/>
          </p:nvSpPr>
          <p:spPr>
            <a:xfrm>
              <a:off x="758613" y="0"/>
              <a:ext cx="325121" cy="1842347"/>
            </a:xfrm>
            <a:prstGeom prst="rect">
              <a:avLst/>
            </a:prstGeom>
            <a:blipFill rotWithShape="1">
              <a:blip r:embed="rId5"/>
              <a:srcRect/>
              <a:tile tx="0" ty="0" sx="100000" sy="100000" flip="none" algn="tl"/>
            </a:blipFill>
            <a:ln w="12700" cap="flat">
              <a:solidFill>
                <a:srgbClr val="000000"/>
              </a:solidFill>
              <a:prstDash val="solid"/>
              <a:round/>
            </a:ln>
            <a:effectLst/>
          </p:spPr>
          <p:txBody>
            <a:bodyPr wrap="square" lIns="50800" tIns="50800" rIns="50800" bIns="50800" numCol="1" anchor="ctr">
              <a:noAutofit/>
            </a:bodyPr>
            <a:lstStyle/>
            <a:p>
              <a:pPr>
                <a:defRPr sz="2400">
                  <a:solidFill>
                    <a:srgbClr val="FFFFFF"/>
                  </a:solidFill>
                  <a:latin typeface="+mn-lt"/>
                  <a:ea typeface="+mn-ea"/>
                  <a:cs typeface="+mn-cs"/>
                  <a:sym typeface="Helvetica Neue Medium"/>
                </a:defRPr>
              </a:pPr>
              <a:endParaRPr/>
            </a:p>
          </p:txBody>
        </p:sp>
      </p:grpSp>
      <p:pic>
        <p:nvPicPr>
          <p:cNvPr id="445" name="图像" descr="图像"/>
          <p:cNvPicPr>
            <a:picLocks noChangeAspect="1"/>
          </p:cNvPicPr>
          <p:nvPr/>
        </p:nvPicPr>
        <p:blipFill>
          <a:blip r:embed="rId6">
            <a:extLst/>
          </a:blip>
          <a:stretch>
            <a:fillRect/>
          </a:stretch>
        </p:blipFill>
        <p:spPr>
          <a:xfrm>
            <a:off x="1049771" y="6734164"/>
            <a:ext cx="1600149" cy="1958076"/>
          </a:xfrm>
          <a:prstGeom prst="rect">
            <a:avLst/>
          </a:prstGeom>
          <a:ln w="12700">
            <a:miter lim="400000"/>
          </a:ln>
        </p:spPr>
      </p:pic>
      <p:sp>
        <p:nvSpPr>
          <p:cNvPr id="2" name="灯片编号占位符 1"/>
          <p:cNvSpPr>
            <a:spLocks noGrp="1"/>
          </p:cNvSpPr>
          <p:nvPr>
            <p:ph type="sldNum" sz="quarter" idx="2"/>
          </p:nvPr>
        </p:nvSpPr>
        <p:spPr/>
        <p:txBody>
          <a:bodyPr/>
          <a:lstStyle/>
          <a:p>
            <a:fld id="{86CB4B4D-7CA3-9044-876B-883B54F8677D}" type="slidenum">
              <a:rPr lang="en-US" altLang="zh-CN" smtClean="0"/>
              <a:t>4</a:t>
            </a:fld>
            <a:endParaRPr lang="zh-CN" altLang="en-US"/>
          </a:p>
        </p:txBody>
      </p:sp>
    </p:spTree>
  </p:cSld>
  <p:clrMapOvr>
    <a:masterClrMapping/>
  </p:clrMapOvr>
  <p:transition spd="med"/>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0" name="动态响应好"/>
          <p:cNvSpPr txBox="1"/>
          <p:nvPr/>
        </p:nvSpPr>
        <p:spPr>
          <a:xfrm>
            <a:off x="908958" y="1902424"/>
            <a:ext cx="2286317" cy="609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marL="388937" indent="-388937" algn="l">
              <a:spcBef>
                <a:spcPts val="3200"/>
              </a:spcBef>
              <a:buClr>
                <a:schemeClr val="accent5">
                  <a:hueOff val="-82419"/>
                  <a:satOff val="-9513"/>
                  <a:lumOff val="-16343"/>
                </a:schemeClr>
              </a:buClr>
              <a:buSzPct val="145000"/>
              <a:buChar char="✓"/>
              <a:defRPr>
                <a:latin typeface="宋体"/>
                <a:ea typeface="宋体"/>
                <a:cs typeface="宋体"/>
                <a:sym typeface="宋体"/>
              </a:defRPr>
            </a:lvl1pPr>
          </a:lstStyle>
          <a:p>
            <a:r>
              <a:t>动态响应好</a:t>
            </a:r>
          </a:p>
        </p:txBody>
      </p:sp>
      <p:sp>
        <p:nvSpPr>
          <p:cNvPr id="821" name="电容式传感器由于带电极板间的静电引力很小（约几个10－5N），需要的作用能量极小，又由于它的可动部分可以做得很小很薄，即质量很轻，因此其固有频率很高，动态响应时间短，能在几兆Hz的频率下工作，特别适用于动态测量。又由于其介质损耗小可以用较高频率供电，因此系统工作频率高。它可用于测量高速变化的参数。"/>
          <p:cNvSpPr txBox="1"/>
          <p:nvPr/>
        </p:nvSpPr>
        <p:spPr>
          <a:xfrm>
            <a:off x="1412480" y="2445204"/>
            <a:ext cx="10518654" cy="3149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just">
              <a:spcBef>
                <a:spcPts val="3200"/>
              </a:spcBef>
              <a:defRPr>
                <a:latin typeface="Kaiti SC Regular"/>
                <a:ea typeface="Kaiti SC Regular"/>
                <a:cs typeface="Kaiti SC Regular"/>
                <a:sym typeface="Kaiti SC Regular"/>
              </a:defRPr>
            </a:pPr>
            <a:r>
              <a:t>电容式传感器由于带电极板间的静电引力很小（约几个10</a:t>
            </a:r>
            <a:r>
              <a:rPr baseline="31999"/>
              <a:t>－5</a:t>
            </a:r>
            <a:r>
              <a:t>N），需要的作用能量极小，又由于它的可动部分可以做得很小很薄，即质量很轻，因此其固有频率很高，动态响应时间短，能在几兆Hz的频率下工作，特别适用于动态测量。又由于其介质损耗小可以用较高频率供电，因此系统工作频率高。它可用于测量高速变化的参数。</a:t>
            </a:r>
          </a:p>
        </p:txBody>
      </p:sp>
      <p:sp>
        <p:nvSpPr>
          <p:cNvPr id="822" name="可以非接触测量，具有平均效应"/>
          <p:cNvSpPr txBox="1"/>
          <p:nvPr/>
        </p:nvSpPr>
        <p:spPr>
          <a:xfrm>
            <a:off x="925552" y="5803497"/>
            <a:ext cx="5486717" cy="609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marL="388937" indent="-388937" algn="l">
              <a:spcBef>
                <a:spcPts val="3200"/>
              </a:spcBef>
              <a:buClr>
                <a:schemeClr val="accent5">
                  <a:hueOff val="-82419"/>
                  <a:satOff val="-9513"/>
                  <a:lumOff val="-16343"/>
                </a:schemeClr>
              </a:buClr>
              <a:buSzPct val="145000"/>
              <a:buChar char="✓"/>
              <a:defRPr>
                <a:latin typeface="宋体"/>
                <a:ea typeface="宋体"/>
                <a:cs typeface="宋体"/>
                <a:sym typeface="宋体"/>
              </a:defRPr>
            </a:lvl1pPr>
          </a:lstStyle>
          <a:p>
            <a:r>
              <a:t>可以非接触测量，具有平均效应</a:t>
            </a:r>
          </a:p>
        </p:txBody>
      </p:sp>
      <p:sp>
        <p:nvSpPr>
          <p:cNvPr id="823" name="例如非接触测量回转轴的振动或偏心率、小型滚珠轴承的径向间隙等。当采用非接触测量时，电容式传感器具有平均效应，可以减小工件表面粗糙度等对测量的影响。"/>
          <p:cNvSpPr txBox="1"/>
          <p:nvPr/>
        </p:nvSpPr>
        <p:spPr>
          <a:xfrm>
            <a:off x="1412480" y="6559777"/>
            <a:ext cx="10518654" cy="1625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just">
              <a:spcBef>
                <a:spcPts val="3200"/>
              </a:spcBef>
              <a:defRPr>
                <a:latin typeface="Kaiti SC Regular"/>
                <a:ea typeface="Kaiti SC Regular"/>
                <a:cs typeface="Kaiti SC Regular"/>
                <a:sym typeface="Kaiti SC Regular"/>
              </a:defRPr>
            </a:lvl1pPr>
          </a:lstStyle>
          <a:p>
            <a:r>
              <a:t>例如非接触测量回转轴的振动或偏心率、小型滚珠轴承的径向间隙等。当采用非接触测量时，电容式传感器具有平均效应，可以减小工件表面粗糙度等对测量的影响。</a:t>
            </a:r>
          </a:p>
        </p:txBody>
      </p:sp>
      <p:sp>
        <p:nvSpPr>
          <p:cNvPr id="2" name="灯片编号占位符 1"/>
          <p:cNvSpPr>
            <a:spLocks noGrp="1"/>
          </p:cNvSpPr>
          <p:nvPr>
            <p:ph type="sldNum" sz="quarter" idx="2"/>
          </p:nvPr>
        </p:nvSpPr>
        <p:spPr/>
        <p:txBody>
          <a:bodyPr/>
          <a:lstStyle/>
          <a:p>
            <a:fld id="{86CB4B4D-7CA3-9044-876B-883B54F8677D}" type="slidenum">
              <a:rPr lang="en-US" altLang="zh-CN" smtClean="0"/>
              <a:t>40</a:t>
            </a:fld>
            <a:endParaRPr lang="zh-CN" altLang="en-US"/>
          </a:p>
        </p:txBody>
      </p:sp>
      <p:sp>
        <p:nvSpPr>
          <p:cNvPr id="3" name="标题 2"/>
          <p:cNvSpPr>
            <a:spLocks noGrp="1"/>
          </p:cNvSpPr>
          <p:nvPr>
            <p:ph type="title"/>
          </p:nvPr>
        </p:nvSpPr>
        <p:spPr/>
        <p:txBody>
          <a:bodyPr/>
          <a:lstStyle/>
          <a:p>
            <a:r>
              <a:rPr lang="zh-CN" altLang="en-US" dirty="0"/>
              <a:t>电容传感器性能</a:t>
            </a:r>
          </a:p>
        </p:txBody>
      </p:sp>
    </p:spTree>
  </p:cSld>
  <p:clrMapOvr>
    <a:masterClrMapping/>
  </p:clrMapOvr>
  <p:transition spd="med"/>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6" name="性能"/>
          <p:cNvSpPr txBox="1">
            <a:spLocks noGrp="1"/>
          </p:cNvSpPr>
          <p:nvPr>
            <p:ph type="title"/>
          </p:nvPr>
        </p:nvSpPr>
        <p:spPr>
          <a:prstGeom prst="rect">
            <a:avLst/>
          </a:prstGeom>
        </p:spPr>
        <p:txBody>
          <a:bodyPr/>
          <a:lstStyle/>
          <a:p>
            <a:r>
              <a:rPr lang="zh-CN" altLang="en-US" dirty="0"/>
              <a:t>电容传感器性能</a:t>
            </a:r>
            <a:endParaRPr dirty="0"/>
          </a:p>
        </p:txBody>
      </p:sp>
      <p:sp>
        <p:nvSpPr>
          <p:cNvPr id="827" name="电容式传感器除了上述的优点外，还因其带电极板间的静电引力很小，所需输入力和输入能量极小，因而可测极低的压力、力和很小的加速度、位移等，可以做得很灵敏，分辨力高，能敏感0.01μm 甚至更小的位移；由于其空气等介质损耗小，采用差动结构并接成电桥式时产生的零残极小，因此允许电路进行高倍率放大，使仪器具有很高的灵敏度。"/>
          <p:cNvSpPr txBox="1"/>
          <p:nvPr/>
        </p:nvSpPr>
        <p:spPr>
          <a:xfrm>
            <a:off x="800153" y="2155650"/>
            <a:ext cx="11804004" cy="2641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l">
              <a:spcBef>
                <a:spcPts val="3200"/>
              </a:spcBef>
              <a:defRPr>
                <a:latin typeface="Kaiti SC Regular"/>
                <a:ea typeface="Kaiti SC Regular"/>
                <a:cs typeface="Kaiti SC Regular"/>
                <a:sym typeface="Kaiti SC Regular"/>
              </a:defRPr>
            </a:lvl1pPr>
          </a:lstStyle>
          <a:p>
            <a:r>
              <a:t>电容式传感器除了上述的优点外，还因其带电极板间的静电引力很小，所需输入力和输入能量极小，因而可测极低的压力、力和很小的加速度、位移等，可以做得很灵敏，分辨力高，能敏感0.01μm 甚至更小的位移；由于其空气等介质损耗小，采用差动结构并接成电桥式时产生的零残极小，因此允许电路进行高倍率放大，使仪器具有很高的灵敏度。</a:t>
            </a:r>
          </a:p>
        </p:txBody>
      </p:sp>
      <p:sp>
        <p:nvSpPr>
          <p:cNvPr id="828" name="随着材料、工艺、电子技术，特别是集成技术的发展，使电容式传感器的优点得到发扬而缺点不断地得到克服。电容式传感器正逐渐成为一种高灵敏度、高精度，在动态、低压及一些特殊测量方面大有发展前途地传感器。"/>
          <p:cNvSpPr txBox="1"/>
          <p:nvPr/>
        </p:nvSpPr>
        <p:spPr>
          <a:xfrm>
            <a:off x="840224" y="5389464"/>
            <a:ext cx="11723862" cy="2133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l">
              <a:spcBef>
                <a:spcPts val="3200"/>
              </a:spcBef>
              <a:defRPr>
                <a:latin typeface="Kaiti SC Regular"/>
                <a:ea typeface="Kaiti SC Regular"/>
                <a:cs typeface="Kaiti SC Regular"/>
                <a:sym typeface="Kaiti SC Regular"/>
              </a:defRPr>
            </a:lvl1pPr>
          </a:lstStyle>
          <a:p>
            <a:r>
              <a:t>随着材料、工艺、电子技术，特别是集成技术的发展，使电容式传感器的优点得到发扬而缺点不断地得到克服。电容式传感器正逐渐成为一种高灵敏度、高精度，在动态、低压及一些特殊测量方面大有发展前途地传感器。</a:t>
            </a:r>
          </a:p>
        </p:txBody>
      </p:sp>
      <p:sp>
        <p:nvSpPr>
          <p:cNvPr id="2" name="灯片编号占位符 1"/>
          <p:cNvSpPr>
            <a:spLocks noGrp="1"/>
          </p:cNvSpPr>
          <p:nvPr>
            <p:ph type="sldNum" sz="quarter" idx="2"/>
          </p:nvPr>
        </p:nvSpPr>
        <p:spPr/>
        <p:txBody>
          <a:bodyPr/>
          <a:lstStyle/>
          <a:p>
            <a:fld id="{86CB4B4D-7CA3-9044-876B-883B54F8677D}" type="slidenum">
              <a:rPr lang="en-US" altLang="zh-CN" smtClean="0"/>
              <a:t>41</a:t>
            </a:fld>
            <a:endParaRPr lang="zh-CN" altLang="en-US"/>
          </a:p>
        </p:txBody>
      </p:sp>
    </p:spTree>
  </p:cSld>
  <p:clrMapOvr>
    <a:masterClrMapping/>
  </p:clrMapOvr>
  <p:transition spd="med"/>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0" name="缺点"/>
          <p:cNvSpPr txBox="1"/>
          <p:nvPr/>
        </p:nvSpPr>
        <p:spPr>
          <a:xfrm>
            <a:off x="793794" y="1367208"/>
            <a:ext cx="1028701" cy="736601"/>
          </a:xfrm>
          <a:prstGeom prst="rect">
            <a:avLst/>
          </a:prstGeom>
          <a:solidFill>
            <a:schemeClr val="accent6">
              <a:satOff val="18029"/>
              <a:lumOff val="12067"/>
            </a:scheme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spcBef>
                <a:spcPts val="3200"/>
              </a:spcBef>
              <a:defRPr sz="3600">
                <a:latin typeface="宋体"/>
                <a:ea typeface="宋体"/>
                <a:cs typeface="宋体"/>
                <a:sym typeface="宋体"/>
              </a:defRPr>
            </a:lvl1pPr>
          </a:lstStyle>
          <a:p>
            <a:r>
              <a:t>缺点</a:t>
            </a:r>
          </a:p>
        </p:txBody>
      </p:sp>
      <p:sp>
        <p:nvSpPr>
          <p:cNvPr id="831" name="输出阻抗高，负载能力差"/>
          <p:cNvSpPr txBox="1"/>
          <p:nvPr/>
        </p:nvSpPr>
        <p:spPr>
          <a:xfrm>
            <a:off x="793794" y="2386784"/>
            <a:ext cx="4414838" cy="609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marL="388937" indent="-388937" algn="l">
              <a:spcBef>
                <a:spcPts val="3200"/>
              </a:spcBef>
              <a:buClr>
                <a:schemeClr val="accent3">
                  <a:hueOff val="362282"/>
                  <a:satOff val="31803"/>
                  <a:lumOff val="-18242"/>
                </a:schemeClr>
              </a:buClr>
              <a:buSzPct val="145000"/>
              <a:buChar char="๏"/>
              <a:defRPr>
                <a:latin typeface="宋体"/>
                <a:ea typeface="宋体"/>
                <a:cs typeface="宋体"/>
                <a:sym typeface="宋体"/>
              </a:defRPr>
            </a:lvl1pPr>
          </a:lstStyle>
          <a:p>
            <a:r>
              <a:rPr dirty="0" err="1"/>
              <a:t>输出阻抗高，负载能力差</a:t>
            </a:r>
            <a:endParaRPr dirty="0"/>
          </a:p>
        </p:txBody>
      </p:sp>
      <p:sp>
        <p:nvSpPr>
          <p:cNvPr id="832" name="电容式传感器的容量受其电极的几何尺寸等限制，一般为几十到几百皮法，其值只有几个皮法，使传感器的输出阻抗很高，尤其当采用音频范围内的交流电源时，输出阻抗高达108～106Ω。因此传感器的负载能力很差，易受外界干扰影响而产生不稳定现象，严重时甚至无法工作，必须采取屏蔽措施，从而给设计和使用带来极大的不便。容抗大还要求传感器绝缘部分的电阻值极高（几十兆欧以上），否则绝缘部分将作为旁路电阻而影响仪器的性能（如灵敏度降低），为此还要特别注意周围的环境如湿度、清洁度等。"/>
          <p:cNvSpPr txBox="1"/>
          <p:nvPr/>
        </p:nvSpPr>
        <p:spPr>
          <a:xfrm>
            <a:off x="793794" y="3279360"/>
            <a:ext cx="11760498" cy="51722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l">
              <a:lnSpc>
                <a:spcPct val="150000"/>
              </a:lnSpc>
              <a:spcBef>
                <a:spcPts val="3200"/>
              </a:spcBef>
              <a:defRPr>
                <a:latin typeface="Kaiti SC Regular"/>
                <a:ea typeface="Kaiti SC Regular"/>
                <a:cs typeface="Kaiti SC Regular"/>
                <a:sym typeface="Kaiti SC Regular"/>
              </a:defRPr>
            </a:pPr>
            <a:r>
              <a:rPr dirty="0"/>
              <a:t>电容式传感器的容量受其电极的几何尺寸等限制，一般为几十到几百皮法，其值只有几个皮法，使传感器的输出阻抗很高，尤其当采用音频范围内的交流电源时，输出阻抗高达10</a:t>
            </a:r>
            <a:r>
              <a:rPr baseline="31999" dirty="0"/>
              <a:t>8</a:t>
            </a:r>
            <a:r>
              <a:rPr dirty="0"/>
              <a:t>～10</a:t>
            </a:r>
            <a:r>
              <a:rPr baseline="31999" dirty="0"/>
              <a:t>6</a:t>
            </a:r>
            <a:r>
              <a:rPr dirty="0"/>
              <a:t>Ω。因此传感器的负载能力很差，易受外界干扰影响而产生不稳定现象，严重时甚至无法工作，必须采取屏蔽措施，从而给设计和使用带来极大的不便。容抗大还要求传感器绝缘部分的电阻值极高（几十兆欧以上），</a:t>
            </a:r>
            <a:r>
              <a:rPr dirty="0" err="1"/>
              <a:t>否则绝缘部分将作为旁路电阻而影响仪器的性能（如灵敏度降低</a:t>
            </a:r>
            <a:r>
              <a:rPr dirty="0"/>
              <a:t>），</a:t>
            </a:r>
            <a:r>
              <a:rPr dirty="0" err="1"/>
              <a:t>为此还要特别注意周围的环境如湿度、清洁度等</a:t>
            </a:r>
            <a:r>
              <a:rPr dirty="0"/>
              <a:t>。</a:t>
            </a:r>
          </a:p>
        </p:txBody>
      </p:sp>
      <p:sp>
        <p:nvSpPr>
          <p:cNvPr id="833" name="性能"/>
          <p:cNvSpPr txBox="1">
            <a:spLocks noGrp="1"/>
          </p:cNvSpPr>
          <p:nvPr>
            <p:ph type="title"/>
          </p:nvPr>
        </p:nvSpPr>
        <p:spPr>
          <a:prstGeom prst="rect">
            <a:avLst/>
          </a:prstGeom>
        </p:spPr>
        <p:txBody>
          <a:bodyPr/>
          <a:lstStyle/>
          <a:p>
            <a:r>
              <a:rPr lang="zh-CN" altLang="en-US" dirty="0"/>
              <a:t>电容传感器性能</a:t>
            </a:r>
            <a:endParaRPr dirty="0"/>
          </a:p>
        </p:txBody>
      </p:sp>
      <p:sp>
        <p:nvSpPr>
          <p:cNvPr id="2" name="灯片编号占位符 1"/>
          <p:cNvSpPr>
            <a:spLocks noGrp="1"/>
          </p:cNvSpPr>
          <p:nvPr>
            <p:ph type="sldNum" sz="quarter" idx="2"/>
          </p:nvPr>
        </p:nvSpPr>
        <p:spPr/>
        <p:txBody>
          <a:bodyPr/>
          <a:lstStyle/>
          <a:p>
            <a:fld id="{86CB4B4D-7CA3-9044-876B-883B54F8677D}" type="slidenum">
              <a:rPr lang="en-US" altLang="zh-CN" smtClean="0"/>
              <a:t>42</a:t>
            </a:fld>
            <a:endParaRPr lang="zh-CN" altLang="en-US"/>
          </a:p>
        </p:txBody>
      </p:sp>
    </p:spTree>
  </p:cSld>
  <p:clrMapOvr>
    <a:masterClrMapping/>
  </p:clrMapOvr>
  <p:transition spd="med"/>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39" name="成组"/>
          <p:cNvGrpSpPr/>
          <p:nvPr/>
        </p:nvGrpSpPr>
        <p:grpSpPr>
          <a:xfrm>
            <a:off x="-3233617" y="3927330"/>
            <a:ext cx="16222135" cy="8518597"/>
            <a:chOff x="0" y="0"/>
            <a:chExt cx="16222133" cy="8518595"/>
          </a:xfrm>
        </p:grpSpPr>
        <p:sp>
          <p:nvSpPr>
            <p:cNvPr id="835" name="矩形"/>
            <p:cNvSpPr/>
            <p:nvPr/>
          </p:nvSpPr>
          <p:spPr>
            <a:xfrm>
              <a:off x="0" y="0"/>
              <a:ext cx="9623033" cy="18063"/>
            </a:xfrm>
            <a:prstGeom prst="rect">
              <a:avLst/>
            </a:prstGeom>
            <a:solidFill>
              <a:srgbClr val="FFFFFF"/>
            </a:solidFill>
            <a:ln w="12700" cap="flat">
              <a:noFill/>
              <a:miter lim="400000"/>
            </a:ln>
            <a:effectLst/>
          </p:spPr>
          <p:txBody>
            <a:bodyPr wrap="square" lIns="50800" tIns="50800" rIns="50800" bIns="50800" numCol="1" anchor="ctr">
              <a:noAutofit/>
            </a:bodyPr>
            <a:lstStyle/>
            <a:p>
              <a:pPr>
                <a:defRPr sz="2400">
                  <a:solidFill>
                    <a:srgbClr val="FFFFFF"/>
                  </a:solidFill>
                  <a:latin typeface="+mn-lt"/>
                  <a:ea typeface="+mn-ea"/>
                  <a:cs typeface="+mn-cs"/>
                  <a:sym typeface="Helvetica Neue Medium"/>
                </a:defRPr>
              </a:pPr>
              <a:endParaRPr/>
            </a:p>
          </p:txBody>
        </p:sp>
        <p:grpSp>
          <p:nvGrpSpPr>
            <p:cNvPr id="838" name="成组"/>
            <p:cNvGrpSpPr/>
            <p:nvPr/>
          </p:nvGrpSpPr>
          <p:grpSpPr>
            <a:xfrm>
              <a:off x="3521170" y="364922"/>
              <a:ext cx="12700964" cy="8153674"/>
              <a:chOff x="0" y="261721"/>
              <a:chExt cx="12700963" cy="8153672"/>
            </a:xfrm>
          </p:grpSpPr>
          <p:sp>
            <p:nvSpPr>
              <p:cNvPr id="836" name="矩形"/>
              <p:cNvSpPr/>
              <p:nvPr/>
            </p:nvSpPr>
            <p:spPr>
              <a:xfrm>
                <a:off x="0" y="261721"/>
                <a:ext cx="12700964" cy="8153674"/>
              </a:xfrm>
              <a:prstGeom prst="rect">
                <a:avLst/>
              </a:prstGeom>
              <a:solidFill>
                <a:srgbClr val="FFFFFF"/>
              </a:solidFill>
              <a:ln w="12700" cap="flat">
                <a:noFill/>
                <a:miter lim="400000"/>
              </a:ln>
              <a:effectLst/>
            </p:spPr>
            <p:txBody>
              <a:bodyPr wrap="square" lIns="50800" tIns="50800" rIns="50800" bIns="50800" numCol="1" anchor="ctr">
                <a:noAutofit/>
              </a:bodyPr>
              <a:lstStyle/>
              <a:p>
                <a:pPr indent="433493">
                  <a:defRPr sz="2400">
                    <a:solidFill>
                      <a:srgbClr val="FFFFFF"/>
                    </a:solidFill>
                    <a:latin typeface="+mn-lt"/>
                    <a:ea typeface="+mn-ea"/>
                    <a:cs typeface="+mn-cs"/>
                    <a:sym typeface="Helvetica Neue Medium"/>
                  </a:defRPr>
                </a:pPr>
                <a:endParaRPr/>
              </a:p>
            </p:txBody>
          </p:sp>
          <p:sp>
            <p:nvSpPr>
              <p:cNvPr id="837" name="文本"/>
              <p:cNvSpPr/>
              <p:nvPr/>
            </p:nvSpPr>
            <p:spPr>
              <a:xfrm>
                <a:off x="0" y="261721"/>
                <a:ext cx="12700964"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indent="433493"/>
              </a:lstStyle>
              <a:p>
                <a:r>
                  <a:t> </a:t>
                </a:r>
              </a:p>
            </p:txBody>
          </p:sp>
        </p:grpSp>
      </p:grpSp>
      <p:sp>
        <p:nvSpPr>
          <p:cNvPr id="840" name="寄生电容影响大"/>
          <p:cNvSpPr txBox="1"/>
          <p:nvPr/>
        </p:nvSpPr>
        <p:spPr>
          <a:xfrm>
            <a:off x="725249" y="2151560"/>
            <a:ext cx="2992439" cy="609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marL="388937" indent="-388937" algn="l">
              <a:spcBef>
                <a:spcPts val="3200"/>
              </a:spcBef>
              <a:buClr>
                <a:schemeClr val="accent3">
                  <a:hueOff val="362282"/>
                  <a:satOff val="31803"/>
                  <a:lumOff val="-18242"/>
                </a:schemeClr>
              </a:buClr>
              <a:buSzPct val="145000"/>
              <a:buChar char="๏"/>
              <a:defRPr>
                <a:latin typeface="宋体"/>
                <a:ea typeface="宋体"/>
                <a:cs typeface="宋体"/>
                <a:sym typeface="宋体"/>
              </a:defRPr>
            </a:lvl1pPr>
          </a:lstStyle>
          <a:p>
            <a:r>
              <a:t>寄生电容影响大</a:t>
            </a:r>
          </a:p>
        </p:txBody>
      </p:sp>
      <p:sp>
        <p:nvSpPr>
          <p:cNvPr id="841" name="若采用高频供电，可降低传感器输出阻抗，但高频放大、传输远比低频的复杂，且寄生电容影响大，不易保证工作十分稳定。…"/>
          <p:cNvSpPr txBox="1"/>
          <p:nvPr/>
        </p:nvSpPr>
        <p:spPr>
          <a:xfrm>
            <a:off x="468797" y="2844799"/>
            <a:ext cx="12067206" cy="4064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l">
              <a:spcBef>
                <a:spcPts val="3200"/>
              </a:spcBef>
              <a:defRPr>
                <a:latin typeface="Kaiti SC Regular"/>
                <a:ea typeface="Kaiti SC Regular"/>
                <a:cs typeface="Kaiti SC Regular"/>
                <a:sym typeface="Kaiti SC Regular"/>
              </a:defRPr>
            </a:pPr>
            <a:r>
              <a:t>若采用高频供电，可降低传感器输出阻抗，但高频放大、传输远比低频的复杂，且寄生电容影响大，不易保证工作十分稳定。</a:t>
            </a:r>
          </a:p>
          <a:p>
            <a:pPr algn="l">
              <a:spcBef>
                <a:spcPts val="3200"/>
              </a:spcBef>
              <a:defRPr>
                <a:latin typeface="Kaiti SC Regular"/>
                <a:ea typeface="Kaiti SC Regular"/>
                <a:cs typeface="Kaiti SC Regular"/>
                <a:sym typeface="Kaiti SC Regular"/>
              </a:defRPr>
            </a:pPr>
            <a:r>
              <a:t> 电容式传感器的初始电容量小，而连接传感器和电子线路的引线电缆电容（1～2m导线可达800pF）、电子线路的杂散电容以及传感器内极板于其周围导体构成的电容等所谓“寄生电容”却较大，不仅降低了传感器的灵敏度，而且这些电容（如电缆电容）常常是随机变化的，将使仪器工作很不稳定，影响测量精度。因此对电缆的选择、安装、接法都有要求。</a:t>
            </a:r>
          </a:p>
        </p:txBody>
      </p:sp>
      <p:sp>
        <p:nvSpPr>
          <p:cNvPr id="842" name="性能"/>
          <p:cNvSpPr txBox="1">
            <a:spLocks noGrp="1"/>
          </p:cNvSpPr>
          <p:nvPr>
            <p:ph type="title"/>
          </p:nvPr>
        </p:nvSpPr>
        <p:spPr>
          <a:prstGeom prst="rect">
            <a:avLst/>
          </a:prstGeom>
        </p:spPr>
        <p:txBody>
          <a:bodyPr/>
          <a:lstStyle/>
          <a:p>
            <a:r>
              <a:t>性能</a:t>
            </a:r>
          </a:p>
        </p:txBody>
      </p:sp>
      <p:sp>
        <p:nvSpPr>
          <p:cNvPr id="2" name="灯片编号占位符 1"/>
          <p:cNvSpPr>
            <a:spLocks noGrp="1"/>
          </p:cNvSpPr>
          <p:nvPr>
            <p:ph type="sldNum" sz="quarter" idx="2"/>
          </p:nvPr>
        </p:nvSpPr>
        <p:spPr/>
        <p:txBody>
          <a:bodyPr/>
          <a:lstStyle/>
          <a:p>
            <a:fld id="{86CB4B4D-7CA3-9044-876B-883B54F8677D}" type="slidenum">
              <a:rPr lang="en-US" altLang="zh-CN" smtClean="0"/>
              <a:t>43</a:t>
            </a:fld>
            <a:endParaRPr lang="zh-CN" altLang="en-US"/>
          </a:p>
        </p:txBody>
      </p:sp>
    </p:spTree>
  </p:cSld>
  <p:clrMapOvr>
    <a:masterClrMapping/>
  </p:clrMapOvr>
  <p:transition spd="med"/>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4" name="电容式传感器的应用"/>
          <p:cNvSpPr txBox="1">
            <a:spLocks noGrp="1"/>
          </p:cNvSpPr>
          <p:nvPr>
            <p:ph type="title"/>
          </p:nvPr>
        </p:nvSpPr>
        <p:spPr>
          <a:prstGeom prst="rect">
            <a:avLst/>
          </a:prstGeom>
        </p:spPr>
        <p:txBody>
          <a:bodyPr/>
          <a:lstStyle>
            <a:lvl1pPr defTabSz="490727">
              <a:defRPr sz="3780"/>
            </a:lvl1pPr>
          </a:lstStyle>
          <a:p>
            <a:r>
              <a:t>电容式传感器的应用</a:t>
            </a:r>
          </a:p>
        </p:txBody>
      </p:sp>
      <p:graphicFrame>
        <p:nvGraphicFramePr>
          <p:cNvPr id="845" name="表格"/>
          <p:cNvGraphicFramePr/>
          <p:nvPr/>
        </p:nvGraphicFramePr>
        <p:xfrm>
          <a:off x="962518" y="2450602"/>
          <a:ext cx="11079761" cy="3401058"/>
        </p:xfrm>
        <a:graphic>
          <a:graphicData uri="http://schemas.openxmlformats.org/drawingml/2006/table">
            <a:tbl>
              <a:tblPr>
                <a:tableStyleId>{4C3C2611-4C71-4FC5-86AE-919BDF0F9419}</a:tableStyleId>
              </a:tblPr>
              <a:tblGrid>
                <a:gridCol w="2316083">
                  <a:extLst>
                    <a:ext uri="{9D8B030D-6E8A-4147-A177-3AD203B41FA5}">
                      <a16:colId xmlns:a16="http://schemas.microsoft.com/office/drawing/2014/main" val="20000"/>
                    </a:ext>
                  </a:extLst>
                </a:gridCol>
                <a:gridCol w="3491038">
                  <a:extLst>
                    <a:ext uri="{9D8B030D-6E8A-4147-A177-3AD203B41FA5}">
                      <a16:colId xmlns:a16="http://schemas.microsoft.com/office/drawing/2014/main" val="20001"/>
                    </a:ext>
                  </a:extLst>
                </a:gridCol>
                <a:gridCol w="2149198">
                  <a:extLst>
                    <a:ext uri="{9D8B030D-6E8A-4147-A177-3AD203B41FA5}">
                      <a16:colId xmlns:a16="http://schemas.microsoft.com/office/drawing/2014/main" val="20002"/>
                    </a:ext>
                  </a:extLst>
                </a:gridCol>
                <a:gridCol w="3123442">
                  <a:extLst>
                    <a:ext uri="{9D8B030D-6E8A-4147-A177-3AD203B41FA5}">
                      <a16:colId xmlns:a16="http://schemas.microsoft.com/office/drawing/2014/main" val="20003"/>
                    </a:ext>
                  </a:extLst>
                </a:gridCol>
              </a:tblGrid>
              <a:tr h="953736">
                <a:tc>
                  <a:txBody>
                    <a:bodyPr/>
                    <a:lstStyle/>
                    <a:p>
                      <a:pPr defTabSz="1368213">
                        <a:spcBef>
                          <a:spcPts val="600"/>
                        </a:spcBef>
                        <a:defRPr sz="2800" b="1">
                          <a:latin typeface="Times New Roman"/>
                          <a:ea typeface="Times New Roman"/>
                          <a:cs typeface="Times New Roman"/>
                          <a:sym typeface="Times New Roman"/>
                        </a:defRPr>
                      </a:pPr>
                      <a:endParaRPr/>
                    </a:p>
                  </a:txBody>
                  <a:tcPr marL="46053" marR="46053" marT="46053" marB="46053" anchor="ctr" horzOverflow="overflow">
                    <a:lnR w="12700">
                      <a:solidFill>
                        <a:srgbClr val="000000"/>
                      </a:solidFill>
                    </a:lnR>
                    <a:lnT w="12700">
                      <a:solidFill>
                        <a:srgbClr val="000000"/>
                      </a:solidFill>
                    </a:lnT>
                    <a:lnB w="12700">
                      <a:solidFill>
                        <a:srgbClr val="000000"/>
                      </a:solidFill>
                    </a:lnB>
                    <a:noFill/>
                  </a:tcPr>
                </a:tc>
                <a:tc>
                  <a:txBody>
                    <a:bodyPr/>
                    <a:lstStyle/>
                    <a:p>
                      <a:pPr defTabSz="1368213">
                        <a:spcBef>
                          <a:spcPts val="600"/>
                        </a:spcBef>
                        <a:defRPr sz="2800" b="1">
                          <a:latin typeface="Times New Roman"/>
                          <a:ea typeface="Times New Roman"/>
                          <a:cs typeface="Times New Roman"/>
                          <a:sym typeface="Times New Roman"/>
                        </a:defRPr>
                      </a:pPr>
                      <a:r>
                        <a:rPr b="0">
                          <a:latin typeface="宋体"/>
                          <a:ea typeface="宋体"/>
                          <a:cs typeface="宋体"/>
                          <a:sym typeface="宋体"/>
                        </a:rPr>
                        <a:t>量程</a:t>
                      </a:r>
                    </a:p>
                  </a:txBody>
                  <a:tcPr marL="46053" marR="46053" marT="46053" marB="46053" anchor="ctr"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68213">
                        <a:spcBef>
                          <a:spcPts val="600"/>
                        </a:spcBef>
                        <a:defRPr sz="2800" b="1">
                          <a:latin typeface="Times New Roman"/>
                          <a:ea typeface="Times New Roman"/>
                          <a:cs typeface="Times New Roman"/>
                          <a:sym typeface="Times New Roman"/>
                        </a:defRPr>
                      </a:pPr>
                      <a:r>
                        <a:rPr b="0">
                          <a:latin typeface="宋体"/>
                          <a:ea typeface="宋体"/>
                          <a:cs typeface="宋体"/>
                          <a:sym typeface="宋体"/>
                        </a:rPr>
                        <a:t>精度</a:t>
                      </a:r>
                    </a:p>
                  </a:txBody>
                  <a:tcPr marL="46053" marR="46053" marT="46053" marB="46053" anchor="ctr"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68213">
                        <a:spcBef>
                          <a:spcPts val="600"/>
                        </a:spcBef>
                        <a:defRPr sz="2800" b="1">
                          <a:latin typeface="Times New Roman"/>
                          <a:ea typeface="Times New Roman"/>
                          <a:cs typeface="Times New Roman"/>
                          <a:sym typeface="Times New Roman"/>
                        </a:defRPr>
                      </a:pPr>
                      <a:r>
                        <a:rPr b="0">
                          <a:latin typeface="宋体"/>
                          <a:ea typeface="宋体"/>
                          <a:cs typeface="宋体"/>
                          <a:sym typeface="宋体"/>
                        </a:rPr>
                        <a:t>分辨力</a:t>
                      </a:r>
                    </a:p>
                  </a:txBody>
                  <a:tcPr marL="46053" marR="46053" marT="46053" marB="46053" anchor="ctr" horzOverflow="overflow">
                    <a:lnL w="12700">
                      <a:solidFill>
                        <a:srgbClr val="000000"/>
                      </a:solidFill>
                    </a:lnL>
                    <a:lnT w="12700">
                      <a:solidFill>
                        <a:srgbClr val="000000"/>
                      </a:solidFill>
                    </a:lnT>
                    <a:lnB w="12700">
                      <a:solidFill>
                        <a:srgbClr val="000000"/>
                      </a:solidFill>
                    </a:lnB>
                    <a:noFill/>
                  </a:tcPr>
                </a:tc>
                <a:extLst>
                  <a:ext uri="{0D108BD9-81ED-4DB2-BD59-A6C34878D82A}">
                    <a16:rowId xmlns:a16="http://schemas.microsoft.com/office/drawing/2014/main" val="10000"/>
                  </a:ext>
                </a:extLst>
              </a:tr>
              <a:tr h="1223661">
                <a:tc>
                  <a:txBody>
                    <a:bodyPr/>
                    <a:lstStyle/>
                    <a:p>
                      <a:pPr defTabSz="1368213">
                        <a:spcBef>
                          <a:spcPts val="600"/>
                        </a:spcBef>
                        <a:defRPr sz="2800" b="1">
                          <a:latin typeface="Times New Roman"/>
                          <a:ea typeface="Times New Roman"/>
                          <a:cs typeface="Times New Roman"/>
                          <a:sym typeface="Times New Roman"/>
                        </a:defRPr>
                      </a:pPr>
                      <a:r>
                        <a:rPr b="0">
                          <a:latin typeface="宋体"/>
                          <a:ea typeface="宋体"/>
                          <a:cs typeface="宋体"/>
                          <a:sym typeface="宋体"/>
                        </a:rPr>
                        <a:t>变极距型</a:t>
                      </a:r>
                    </a:p>
                  </a:txBody>
                  <a:tcPr marL="46053" marR="46053" marT="46053" marB="46053" anchor="ctr" horzOverflow="overflow">
                    <a:lnR w="12700">
                      <a:solidFill>
                        <a:srgbClr val="000000"/>
                      </a:solidFill>
                    </a:lnR>
                    <a:lnT w="12700">
                      <a:solidFill>
                        <a:srgbClr val="000000"/>
                      </a:solidFill>
                    </a:lnT>
                    <a:lnB w="12700">
                      <a:solidFill>
                        <a:srgbClr val="000000"/>
                      </a:solidFill>
                    </a:lnB>
                    <a:noFill/>
                  </a:tcPr>
                </a:tc>
                <a:tc>
                  <a:txBody>
                    <a:bodyPr/>
                    <a:lstStyle/>
                    <a:p>
                      <a:pPr defTabSz="1368213">
                        <a:spcBef>
                          <a:spcPts val="700"/>
                        </a:spcBef>
                        <a:defRPr sz="2800" b="1">
                          <a:latin typeface="Times New Roman"/>
                          <a:ea typeface="Times New Roman"/>
                          <a:cs typeface="Times New Roman"/>
                          <a:sym typeface="Times New Roman"/>
                        </a:defRPr>
                      </a:pPr>
                      <a:r>
                        <a:t>0.01~</a:t>
                      </a:r>
                      <a:r>
                        <a:rPr b="0">
                          <a:latin typeface="宋体"/>
                          <a:ea typeface="宋体"/>
                          <a:cs typeface="宋体"/>
                          <a:sym typeface="宋体"/>
                        </a:rPr>
                        <a:t>几百微米</a:t>
                      </a:r>
                    </a:p>
                  </a:txBody>
                  <a:tcPr marL="46053" marR="46053" marT="46053" marB="46053" anchor="ctr"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68213">
                        <a:spcBef>
                          <a:spcPts val="700"/>
                        </a:spcBef>
                        <a:defRPr sz="2800" b="1">
                          <a:latin typeface="Times New Roman"/>
                          <a:ea typeface="Times New Roman"/>
                          <a:cs typeface="Times New Roman"/>
                          <a:sym typeface="Times New Roman"/>
                        </a:defRPr>
                      </a:pPr>
                      <a:r>
                        <a:t>0.01</a:t>
                      </a:r>
                      <a:r>
                        <a:rPr b="0">
                          <a:latin typeface="Symbol"/>
                          <a:ea typeface="Symbol"/>
                          <a:cs typeface="Symbol"/>
                          <a:sym typeface="Symbol"/>
                        </a:rPr>
                        <a:t>m</a:t>
                      </a:r>
                      <a:r>
                        <a:t>m</a:t>
                      </a:r>
                    </a:p>
                  </a:txBody>
                  <a:tcPr marL="46053" marR="46053" marT="46053" marB="46053" anchor="ctr"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68213">
                        <a:spcBef>
                          <a:spcPts val="700"/>
                        </a:spcBef>
                        <a:defRPr sz="2800" b="1">
                          <a:latin typeface="Times New Roman"/>
                          <a:ea typeface="Times New Roman"/>
                          <a:cs typeface="Times New Roman"/>
                          <a:sym typeface="Times New Roman"/>
                        </a:defRPr>
                      </a:pPr>
                      <a:r>
                        <a:t>0.001</a:t>
                      </a:r>
                      <a:r>
                        <a:rPr b="0">
                          <a:latin typeface="Symbol"/>
                          <a:ea typeface="Symbol"/>
                          <a:cs typeface="Symbol"/>
                          <a:sym typeface="Symbol"/>
                        </a:rPr>
                        <a:t>m</a:t>
                      </a:r>
                      <a:r>
                        <a:t>m</a:t>
                      </a:r>
                    </a:p>
                  </a:txBody>
                  <a:tcPr marL="46053" marR="46053" marT="46053" marB="46053" anchor="ctr" horzOverflow="overflow">
                    <a:lnL w="12700">
                      <a:solidFill>
                        <a:srgbClr val="000000"/>
                      </a:solidFill>
                    </a:lnL>
                    <a:lnT w="12700">
                      <a:solidFill>
                        <a:srgbClr val="000000"/>
                      </a:solidFill>
                    </a:lnT>
                    <a:lnB w="12700">
                      <a:solidFill>
                        <a:srgbClr val="000000"/>
                      </a:solidFill>
                    </a:lnB>
                    <a:noFill/>
                  </a:tcPr>
                </a:tc>
                <a:extLst>
                  <a:ext uri="{0D108BD9-81ED-4DB2-BD59-A6C34878D82A}">
                    <a16:rowId xmlns:a16="http://schemas.microsoft.com/office/drawing/2014/main" val="10001"/>
                  </a:ext>
                </a:extLst>
              </a:tr>
              <a:tr h="1223661">
                <a:tc>
                  <a:txBody>
                    <a:bodyPr/>
                    <a:lstStyle/>
                    <a:p>
                      <a:pPr defTabSz="1368213">
                        <a:spcBef>
                          <a:spcPts val="600"/>
                        </a:spcBef>
                        <a:defRPr sz="2800" b="1">
                          <a:latin typeface="Times New Roman"/>
                          <a:ea typeface="Times New Roman"/>
                          <a:cs typeface="Times New Roman"/>
                          <a:sym typeface="Times New Roman"/>
                        </a:defRPr>
                      </a:pPr>
                      <a:r>
                        <a:rPr b="0">
                          <a:latin typeface="宋体"/>
                          <a:ea typeface="宋体"/>
                          <a:cs typeface="宋体"/>
                          <a:sym typeface="宋体"/>
                        </a:rPr>
                        <a:t>变面积型</a:t>
                      </a:r>
                    </a:p>
                  </a:txBody>
                  <a:tcPr marL="46053" marR="46053" marT="46053" marB="46053" anchor="ctr" horzOverflow="overflow">
                    <a:lnR w="12700">
                      <a:solidFill>
                        <a:srgbClr val="000000"/>
                      </a:solidFill>
                    </a:lnR>
                    <a:lnT w="12700">
                      <a:solidFill>
                        <a:srgbClr val="000000"/>
                      </a:solidFill>
                    </a:lnT>
                    <a:lnB w="12700">
                      <a:solidFill>
                        <a:srgbClr val="000000"/>
                      </a:solidFill>
                    </a:lnB>
                    <a:noFill/>
                  </a:tcPr>
                </a:tc>
                <a:tc>
                  <a:txBody>
                    <a:bodyPr/>
                    <a:lstStyle/>
                    <a:p>
                      <a:pPr defTabSz="1368213">
                        <a:spcBef>
                          <a:spcPts val="700"/>
                        </a:spcBef>
                        <a:defRPr sz="2800" b="1">
                          <a:latin typeface="Times New Roman"/>
                          <a:ea typeface="Times New Roman"/>
                          <a:cs typeface="Times New Roman"/>
                          <a:sym typeface="Times New Roman"/>
                        </a:defRPr>
                      </a:pPr>
                      <a:r>
                        <a:rPr b="0">
                          <a:latin typeface="宋体"/>
                          <a:ea typeface="宋体"/>
                          <a:cs typeface="宋体"/>
                          <a:sym typeface="宋体"/>
                        </a:rPr>
                        <a:t>零点几</a:t>
                      </a:r>
                      <a:r>
                        <a:t>~</a:t>
                      </a:r>
                      <a:r>
                        <a:rPr b="0">
                          <a:latin typeface="宋体"/>
                          <a:ea typeface="宋体"/>
                          <a:cs typeface="宋体"/>
                          <a:sym typeface="宋体"/>
                        </a:rPr>
                        <a:t>几百毫米</a:t>
                      </a:r>
                    </a:p>
                  </a:txBody>
                  <a:tcPr marL="46053" marR="46053" marT="46053" marB="46053" anchor="ctr"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68213">
                        <a:spcBef>
                          <a:spcPts val="700"/>
                        </a:spcBef>
                        <a:defRPr sz="2800" b="1">
                          <a:latin typeface="Times New Roman"/>
                          <a:ea typeface="Times New Roman"/>
                          <a:cs typeface="Times New Roman"/>
                          <a:sym typeface="Times New Roman"/>
                        </a:defRPr>
                      </a:pPr>
                      <a:r>
                        <a:rPr b="0">
                          <a:latin typeface="宋体"/>
                          <a:ea typeface="宋体"/>
                          <a:cs typeface="宋体"/>
                          <a:sym typeface="宋体"/>
                        </a:rPr>
                        <a:t>优于</a:t>
                      </a:r>
                      <a:r>
                        <a:t>0.5%</a:t>
                      </a:r>
                    </a:p>
                  </a:txBody>
                  <a:tcPr marL="46053" marR="46053" marT="46053" marB="46053" anchor="ctr"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defTabSz="1368213">
                        <a:spcBef>
                          <a:spcPts val="700"/>
                        </a:spcBef>
                        <a:defRPr sz="2800" b="1">
                          <a:latin typeface="Times New Roman"/>
                          <a:ea typeface="Times New Roman"/>
                          <a:cs typeface="Times New Roman"/>
                          <a:sym typeface="Times New Roman"/>
                        </a:defRPr>
                      </a:pPr>
                      <a:r>
                        <a:t>0.01~0.001</a:t>
                      </a:r>
                      <a:r>
                        <a:rPr b="0">
                          <a:latin typeface="Symbol"/>
                          <a:ea typeface="Symbol"/>
                          <a:cs typeface="Symbol"/>
                          <a:sym typeface="Symbol"/>
                        </a:rPr>
                        <a:t>m</a:t>
                      </a:r>
                      <a:r>
                        <a:t>m</a:t>
                      </a:r>
                    </a:p>
                  </a:txBody>
                  <a:tcPr marL="46053" marR="46053" marT="46053" marB="46053" anchor="ctr" horzOverflow="overflow">
                    <a:lnL w="12700">
                      <a:solidFill>
                        <a:srgbClr val="000000"/>
                      </a:solidFill>
                    </a:lnL>
                    <a:lnT w="12700">
                      <a:solidFill>
                        <a:srgbClr val="000000"/>
                      </a:solidFill>
                    </a:lnT>
                    <a:lnB w="12700">
                      <a:solidFill>
                        <a:srgbClr val="000000"/>
                      </a:solidFill>
                    </a:lnB>
                    <a:noFill/>
                  </a:tcPr>
                </a:tc>
                <a:extLst>
                  <a:ext uri="{0D108BD9-81ED-4DB2-BD59-A6C34878D82A}">
                    <a16:rowId xmlns:a16="http://schemas.microsoft.com/office/drawing/2014/main" val="10002"/>
                  </a:ext>
                </a:extLst>
              </a:tr>
            </a:tbl>
          </a:graphicData>
        </a:graphic>
      </p:graphicFrame>
      <p:sp>
        <p:nvSpPr>
          <p:cNvPr id="2" name="灯片编号占位符 1"/>
          <p:cNvSpPr>
            <a:spLocks noGrp="1"/>
          </p:cNvSpPr>
          <p:nvPr>
            <p:ph type="sldNum" sz="quarter" idx="2"/>
          </p:nvPr>
        </p:nvSpPr>
        <p:spPr/>
        <p:txBody>
          <a:bodyPr/>
          <a:lstStyle/>
          <a:p>
            <a:fld id="{86CB4B4D-7CA3-9044-876B-883B54F8677D}" type="slidenum">
              <a:rPr lang="en-US" altLang="zh-CN" smtClean="0"/>
              <a:t>44</a:t>
            </a:fld>
            <a:endParaRPr lang="zh-CN" altLang="en-US"/>
          </a:p>
        </p:txBody>
      </p:sp>
    </p:spTree>
  </p:cSld>
  <p:clrMapOvr>
    <a:masterClrMapping/>
  </p:clrMapOvr>
  <p:transition spd="med"/>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49" name="成组"/>
          <p:cNvGrpSpPr/>
          <p:nvPr/>
        </p:nvGrpSpPr>
        <p:grpSpPr>
          <a:xfrm>
            <a:off x="6307002" y="2151326"/>
            <a:ext cx="6502402" cy="5699332"/>
            <a:chOff x="0" y="0"/>
            <a:chExt cx="6502400" cy="5699330"/>
          </a:xfrm>
        </p:grpSpPr>
        <p:pic>
          <p:nvPicPr>
            <p:cNvPr id="847" name="CG4T22" descr="CG4T22"/>
            <p:cNvPicPr>
              <a:picLocks noChangeAspect="1"/>
            </p:cNvPicPr>
            <p:nvPr/>
          </p:nvPicPr>
          <p:blipFill>
            <a:blip r:embed="rId2">
              <a:extLst/>
            </a:blip>
            <a:srcRect l="11120" t="16392" r="11061" b="5223"/>
            <a:stretch>
              <a:fillRect/>
            </a:stretch>
          </p:blipFill>
          <p:spPr>
            <a:xfrm>
              <a:off x="186101" y="0"/>
              <a:ext cx="5734757" cy="4404925"/>
            </a:xfrm>
            <a:prstGeom prst="rect">
              <a:avLst/>
            </a:prstGeom>
            <a:ln w="12700" cap="flat">
              <a:noFill/>
              <a:miter lim="400000"/>
            </a:ln>
            <a:effectLst/>
          </p:spPr>
        </p:pic>
        <p:sp>
          <p:nvSpPr>
            <p:cNvPr id="848" name="电容式位移传感器…"/>
            <p:cNvSpPr txBox="1"/>
            <p:nvPr/>
          </p:nvSpPr>
          <p:spPr>
            <a:xfrm>
              <a:off x="0" y="4681502"/>
              <a:ext cx="6502401" cy="101782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p>
              <a:pPr marL="487680" indent="-487680">
                <a:spcBef>
                  <a:spcPts val="600"/>
                </a:spcBef>
                <a:defRPr sz="2400">
                  <a:latin typeface="宋体"/>
                  <a:ea typeface="宋体"/>
                  <a:cs typeface="宋体"/>
                  <a:sym typeface="宋体"/>
                </a:defRPr>
              </a:pPr>
              <a:r>
                <a:rPr>
                  <a:latin typeface="Songti SC Regular"/>
                  <a:ea typeface="Songti SC Regular"/>
                  <a:cs typeface="Songti SC Regular"/>
                  <a:sym typeface="Songti SC Regular"/>
                </a:rPr>
                <a:t>电容式位移传感器 </a:t>
              </a:r>
            </a:p>
            <a:p>
              <a:pPr marL="487680" indent="-487680">
                <a:spcBef>
                  <a:spcPts val="600"/>
                </a:spcBef>
                <a:defRPr sz="2400">
                  <a:latin typeface="宋体"/>
                  <a:ea typeface="宋体"/>
                  <a:cs typeface="宋体"/>
                  <a:sym typeface="宋体"/>
                </a:defRPr>
              </a:pPr>
              <a:r>
                <a:t>1-</a:t>
              </a:r>
              <a:r>
                <a:rPr>
                  <a:latin typeface="Songti SC Regular"/>
                  <a:ea typeface="Songti SC Regular"/>
                  <a:cs typeface="Songti SC Regular"/>
                  <a:sym typeface="Songti SC Regular"/>
                </a:rPr>
                <a:t>测杆；</a:t>
              </a:r>
              <a:r>
                <a:t>2-</a:t>
              </a:r>
              <a:r>
                <a:rPr>
                  <a:latin typeface="Songti SC Regular"/>
                  <a:ea typeface="Songti SC Regular"/>
                  <a:cs typeface="Songti SC Regular"/>
                  <a:sym typeface="Songti SC Regular"/>
                </a:rPr>
                <a:t>开槽簧片；</a:t>
              </a:r>
              <a:r>
                <a:t>3-</a:t>
              </a:r>
              <a:r>
                <a:rPr>
                  <a:latin typeface="Songti SC Regular"/>
                  <a:ea typeface="Songti SC Regular"/>
                  <a:cs typeface="Songti SC Regular"/>
                  <a:sym typeface="Songti SC Regular"/>
                </a:rPr>
                <a:t>固定电极；</a:t>
              </a:r>
              <a:r>
                <a:t>4-</a:t>
              </a:r>
              <a:r>
                <a:rPr>
                  <a:latin typeface="Songti SC Regular"/>
                  <a:ea typeface="Songti SC Regular"/>
                  <a:cs typeface="Songti SC Regular"/>
                  <a:sym typeface="Songti SC Regular"/>
                </a:rPr>
                <a:t>活动电极</a:t>
              </a:r>
            </a:p>
          </p:txBody>
        </p:sp>
      </p:grpSp>
      <p:sp>
        <p:nvSpPr>
          <p:cNvPr id="850" name="如图所示为一种变面积型电容式位移传感器。它采用差动式结构、圆柱形电极，与测杆相连的动电极随被测位移而轴向移动，从而改变活动电极与两个固定电极之间的覆盖面积，使电容发生变化。它用于接触式测量，电容与位移呈线性关系。"/>
          <p:cNvSpPr txBox="1"/>
          <p:nvPr/>
        </p:nvSpPr>
        <p:spPr>
          <a:xfrm>
            <a:off x="661583" y="2794000"/>
            <a:ext cx="5563502" cy="4165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l">
              <a:spcBef>
                <a:spcPts val="500"/>
              </a:spcBef>
              <a:defRPr>
                <a:latin typeface="Kaiti SC Regular"/>
                <a:ea typeface="Kaiti SC Regular"/>
                <a:cs typeface="Kaiti SC Regular"/>
                <a:sym typeface="Kaiti SC Regular"/>
              </a:defRPr>
            </a:lvl1pPr>
          </a:lstStyle>
          <a:p>
            <a:r>
              <a:t>如图所示为一种变面积型电容式位移传感器。它采用差动式结构、圆柱形电极，与测杆相连的动电极随被测位移而轴向移动，从而改变活动电极与两个固定电极之间的覆盖面积，使电容发生变化。它用于接触式测量，电容与位移呈线性关系。</a:t>
            </a:r>
          </a:p>
        </p:txBody>
      </p:sp>
      <p:sp>
        <p:nvSpPr>
          <p:cNvPr id="851" name="电容式位移传感器"/>
          <p:cNvSpPr txBox="1"/>
          <p:nvPr/>
        </p:nvSpPr>
        <p:spPr>
          <a:xfrm>
            <a:off x="3255585" y="1469628"/>
            <a:ext cx="4584701" cy="889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400">
                <a:solidFill>
                  <a:srgbClr val="993300"/>
                </a:solidFill>
                <a:latin typeface="楷体_GB2312"/>
                <a:ea typeface="楷体_GB2312"/>
                <a:cs typeface="楷体_GB2312"/>
                <a:sym typeface="楷体_GB2312"/>
              </a:defRPr>
            </a:lvl1pPr>
          </a:lstStyle>
          <a:p>
            <a:r>
              <a:t>电容式位移传感器</a:t>
            </a:r>
          </a:p>
        </p:txBody>
      </p:sp>
      <p:sp>
        <p:nvSpPr>
          <p:cNvPr id="852" name="电容式传感器的应用"/>
          <p:cNvSpPr txBox="1">
            <a:spLocks noGrp="1"/>
          </p:cNvSpPr>
          <p:nvPr>
            <p:ph type="title"/>
          </p:nvPr>
        </p:nvSpPr>
        <p:spPr>
          <a:prstGeom prst="rect">
            <a:avLst/>
          </a:prstGeom>
        </p:spPr>
        <p:txBody>
          <a:bodyPr/>
          <a:lstStyle>
            <a:lvl1pPr defTabSz="490727">
              <a:defRPr sz="3780"/>
            </a:lvl1pPr>
          </a:lstStyle>
          <a:p>
            <a:r>
              <a:t>电容式传感器的应用</a:t>
            </a:r>
          </a:p>
        </p:txBody>
      </p:sp>
      <p:sp>
        <p:nvSpPr>
          <p:cNvPr id="2" name="灯片编号占位符 1"/>
          <p:cNvSpPr>
            <a:spLocks noGrp="1"/>
          </p:cNvSpPr>
          <p:nvPr>
            <p:ph type="sldNum" sz="quarter" idx="2"/>
          </p:nvPr>
        </p:nvSpPr>
        <p:spPr/>
        <p:txBody>
          <a:bodyPr/>
          <a:lstStyle/>
          <a:p>
            <a:fld id="{86CB4B4D-7CA3-9044-876B-883B54F8677D}" type="slidenum">
              <a:rPr lang="en-US" altLang="zh-CN" smtClean="0"/>
              <a:t>45</a:t>
            </a:fld>
            <a:endParaRPr lang="zh-CN" altLang="en-US"/>
          </a:p>
        </p:txBody>
      </p:sp>
    </p:spTree>
  </p:cSld>
  <p:clrMapOvr>
    <a:masterClrMapping/>
  </p:clrMapOvr>
  <p:transition spd="med"/>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56" name="成组"/>
          <p:cNvGrpSpPr/>
          <p:nvPr/>
        </p:nvGrpSpPr>
        <p:grpSpPr>
          <a:xfrm>
            <a:off x="502327" y="2704339"/>
            <a:ext cx="7477760" cy="5683833"/>
            <a:chOff x="0" y="0"/>
            <a:chExt cx="7477759" cy="5683832"/>
          </a:xfrm>
        </p:grpSpPr>
        <p:pic>
          <p:nvPicPr>
            <p:cNvPr id="854" name="CG4T26" descr="CG4T26"/>
            <p:cNvPicPr>
              <a:picLocks noChangeAspect="1"/>
            </p:cNvPicPr>
            <p:nvPr/>
          </p:nvPicPr>
          <p:blipFill>
            <a:blip r:embed="rId2">
              <a:extLst/>
            </a:blip>
            <a:stretch>
              <a:fillRect/>
            </a:stretch>
          </p:blipFill>
          <p:spPr>
            <a:xfrm>
              <a:off x="0" y="0"/>
              <a:ext cx="7477760" cy="5061938"/>
            </a:xfrm>
            <a:prstGeom prst="rect">
              <a:avLst/>
            </a:prstGeom>
            <a:ln w="12700" cap="flat">
              <a:noFill/>
              <a:miter lim="400000"/>
            </a:ln>
            <a:effectLst/>
          </p:spPr>
        </p:pic>
        <p:sp>
          <p:nvSpPr>
            <p:cNvPr id="855" name="电容式挠性加速度传感器"/>
            <p:cNvSpPr txBox="1"/>
            <p:nvPr/>
          </p:nvSpPr>
          <p:spPr>
            <a:xfrm>
              <a:off x="2195193" y="5163132"/>
              <a:ext cx="3543301" cy="5207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p>
              <a:pPr>
                <a:defRPr sz="2400">
                  <a:latin typeface="宋体"/>
                  <a:ea typeface="宋体"/>
                  <a:cs typeface="宋体"/>
                  <a:sym typeface="宋体"/>
                </a:defRPr>
              </a:pPr>
              <a:r>
                <a:t> 电容式挠性加速度传感器</a:t>
              </a:r>
            </a:p>
          </p:txBody>
        </p:sp>
      </p:grpSp>
      <p:sp>
        <p:nvSpPr>
          <p:cNvPr id="857" name="典型的石英电容式挠性加速度传感器的量程为0～150m/s2，分辨力1×10-5m/s2，非线性误差和不重复性误差均不大于0.03%F.S.。"/>
          <p:cNvSpPr txBox="1"/>
          <p:nvPr/>
        </p:nvSpPr>
        <p:spPr>
          <a:xfrm>
            <a:off x="8534814" y="3635395"/>
            <a:ext cx="4222558" cy="3581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just">
              <a:defRPr>
                <a:latin typeface="宋体"/>
                <a:ea typeface="宋体"/>
                <a:cs typeface="宋体"/>
                <a:sym typeface="宋体"/>
              </a:defRPr>
            </a:pPr>
            <a:r>
              <a:t>典型的石英电容式挠性加速度传感器的量程为0～150m/s</a:t>
            </a:r>
            <a:r>
              <a:rPr baseline="30571"/>
              <a:t>2</a:t>
            </a:r>
            <a:r>
              <a:t>，分辨力1×10</a:t>
            </a:r>
            <a:r>
              <a:rPr baseline="30571"/>
              <a:t>-5</a:t>
            </a:r>
            <a:r>
              <a:t>m/s</a:t>
            </a:r>
            <a:r>
              <a:rPr baseline="30571"/>
              <a:t>2</a:t>
            </a:r>
            <a:r>
              <a:t>，非线性误差和不重复性误差均不大于0.03%F.S.。</a:t>
            </a:r>
            <a:br/>
            <a:endParaRPr/>
          </a:p>
        </p:txBody>
      </p:sp>
      <p:sp>
        <p:nvSpPr>
          <p:cNvPr id="858" name="电容式加速度传感器"/>
          <p:cNvSpPr txBox="1"/>
          <p:nvPr/>
        </p:nvSpPr>
        <p:spPr>
          <a:xfrm>
            <a:off x="4158614" y="1457542"/>
            <a:ext cx="5143501" cy="889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defRPr sz="4400">
                <a:solidFill>
                  <a:srgbClr val="993300"/>
                </a:solidFill>
                <a:latin typeface="楷体_GB2312"/>
                <a:ea typeface="楷体_GB2312"/>
                <a:cs typeface="楷体_GB2312"/>
                <a:sym typeface="楷体_GB2312"/>
              </a:defRPr>
            </a:pPr>
            <a:r>
              <a:t>电容式加速度传感器</a:t>
            </a:r>
          </a:p>
        </p:txBody>
      </p:sp>
      <p:sp>
        <p:nvSpPr>
          <p:cNvPr id="859" name="电容式传感器的应用"/>
          <p:cNvSpPr txBox="1">
            <a:spLocks noGrp="1"/>
          </p:cNvSpPr>
          <p:nvPr>
            <p:ph type="title"/>
          </p:nvPr>
        </p:nvSpPr>
        <p:spPr>
          <a:prstGeom prst="rect">
            <a:avLst/>
          </a:prstGeom>
        </p:spPr>
        <p:txBody>
          <a:bodyPr/>
          <a:lstStyle>
            <a:lvl1pPr defTabSz="578358">
              <a:defRPr sz="3762">
                <a:latin typeface="宋体"/>
                <a:ea typeface="宋体"/>
                <a:cs typeface="宋体"/>
                <a:sym typeface="宋体"/>
              </a:defRPr>
            </a:lvl1pPr>
          </a:lstStyle>
          <a:p>
            <a:pPr>
              <a:defRPr>
                <a:latin typeface="华文楷体"/>
                <a:ea typeface="华文楷体"/>
                <a:cs typeface="华文楷体"/>
                <a:sym typeface="华文楷体"/>
              </a:defRPr>
            </a:pPr>
            <a:r>
              <a:rPr>
                <a:latin typeface="宋体"/>
                <a:ea typeface="宋体"/>
                <a:cs typeface="宋体"/>
                <a:sym typeface="宋体"/>
              </a:rPr>
              <a:t>电容式传感器的应用</a:t>
            </a:r>
          </a:p>
        </p:txBody>
      </p:sp>
      <p:sp>
        <p:nvSpPr>
          <p:cNvPr id="2" name="灯片编号占位符 1"/>
          <p:cNvSpPr>
            <a:spLocks noGrp="1"/>
          </p:cNvSpPr>
          <p:nvPr>
            <p:ph type="sldNum" sz="quarter" idx="2"/>
          </p:nvPr>
        </p:nvSpPr>
        <p:spPr/>
        <p:txBody>
          <a:bodyPr/>
          <a:lstStyle/>
          <a:p>
            <a:fld id="{86CB4B4D-7CA3-9044-876B-883B54F8677D}" type="slidenum">
              <a:rPr lang="en-US" altLang="zh-CN" smtClean="0"/>
              <a:t>46</a:t>
            </a:fld>
            <a:endParaRPr lang="zh-CN" altLang="en-US"/>
          </a:p>
        </p:txBody>
      </p:sp>
    </p:spTree>
  </p:cSld>
  <p:clrMapOvr>
    <a:masterClrMapping/>
  </p:clrMapOvr>
  <p:transition spd="med"/>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1" name="加速度传感器安装在轿车上，可以作为碰撞传感器。当测得的负加速度值超过设定值时，微处理器据此判断发生了碰 撞，于是就启动轿车前部的折叠式安全气囊迅速充气而膨胀，托住驾驶员及前排乘员的胸部和头部。"/>
          <p:cNvSpPr txBox="1"/>
          <p:nvPr/>
        </p:nvSpPr>
        <p:spPr>
          <a:xfrm>
            <a:off x="363794" y="6450894"/>
            <a:ext cx="12277212" cy="1625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l">
              <a:spcBef>
                <a:spcPts val="900"/>
              </a:spcBef>
              <a:defRPr>
                <a:latin typeface="黑体"/>
                <a:ea typeface="黑体"/>
                <a:cs typeface="黑体"/>
                <a:sym typeface="黑体"/>
              </a:defRPr>
            </a:lvl1pPr>
          </a:lstStyle>
          <a:p>
            <a:r>
              <a:t>加速度传感器安装在轿车上，可以作为碰撞传感器。当测得的负加速度值超过设定值时，微处理器据此判断发生了碰 撞，于是就启动轿车前部的折叠式安全气囊迅速充气而膨胀，托住驾驶员及前排乘员的胸部和头部。 </a:t>
            </a:r>
          </a:p>
        </p:txBody>
      </p:sp>
      <p:sp>
        <p:nvSpPr>
          <p:cNvPr id="862" name="加速度传感器在汽车中的应用"/>
          <p:cNvSpPr txBox="1"/>
          <p:nvPr/>
        </p:nvSpPr>
        <p:spPr>
          <a:xfrm>
            <a:off x="3454898" y="1084723"/>
            <a:ext cx="6388101" cy="774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800">
                <a:latin typeface="宋体"/>
                <a:ea typeface="宋体"/>
                <a:cs typeface="宋体"/>
                <a:sym typeface="宋体"/>
              </a:defRPr>
            </a:lvl1pPr>
          </a:lstStyle>
          <a:p>
            <a:r>
              <a:t>加速度传感器在汽车中的应用</a:t>
            </a:r>
          </a:p>
        </p:txBody>
      </p:sp>
      <p:pic>
        <p:nvPicPr>
          <p:cNvPr id="863" name="汽车气囊的保护作用2" descr="汽车气囊的保护作用2"/>
          <p:cNvPicPr>
            <a:picLocks noChangeAspect="1"/>
          </p:cNvPicPr>
          <p:nvPr/>
        </p:nvPicPr>
        <p:blipFill>
          <a:blip r:embed="rId2">
            <a:extLst/>
          </a:blip>
          <a:stretch>
            <a:fillRect/>
          </a:stretch>
        </p:blipFill>
        <p:spPr>
          <a:xfrm>
            <a:off x="3041411" y="1958755"/>
            <a:ext cx="6388102" cy="4242099"/>
          </a:xfrm>
          <a:prstGeom prst="rect">
            <a:avLst/>
          </a:prstGeom>
          <a:ln w="12700">
            <a:miter lim="400000"/>
          </a:ln>
        </p:spPr>
      </p:pic>
      <p:sp>
        <p:nvSpPr>
          <p:cNvPr id="864" name="电容式传感器的应用"/>
          <p:cNvSpPr txBox="1">
            <a:spLocks noGrp="1"/>
          </p:cNvSpPr>
          <p:nvPr>
            <p:ph type="title"/>
          </p:nvPr>
        </p:nvSpPr>
        <p:spPr>
          <a:prstGeom prst="rect">
            <a:avLst/>
          </a:prstGeom>
        </p:spPr>
        <p:txBody>
          <a:bodyPr/>
          <a:lstStyle>
            <a:lvl1pPr defTabSz="578358">
              <a:defRPr sz="3762">
                <a:latin typeface="宋体"/>
                <a:ea typeface="宋体"/>
                <a:cs typeface="宋体"/>
                <a:sym typeface="宋体"/>
              </a:defRPr>
            </a:lvl1pPr>
          </a:lstStyle>
          <a:p>
            <a:pPr>
              <a:defRPr>
                <a:latin typeface="华文楷体"/>
                <a:ea typeface="华文楷体"/>
                <a:cs typeface="华文楷体"/>
                <a:sym typeface="华文楷体"/>
              </a:defRPr>
            </a:pPr>
            <a:r>
              <a:rPr>
                <a:latin typeface="宋体"/>
                <a:ea typeface="宋体"/>
                <a:cs typeface="宋体"/>
                <a:sym typeface="宋体"/>
              </a:rPr>
              <a:t>电容式传感器的应用</a:t>
            </a:r>
          </a:p>
        </p:txBody>
      </p:sp>
      <p:sp>
        <p:nvSpPr>
          <p:cNvPr id="2" name="灯片编号占位符 1"/>
          <p:cNvSpPr>
            <a:spLocks noGrp="1"/>
          </p:cNvSpPr>
          <p:nvPr>
            <p:ph type="sldNum" sz="quarter" idx="2"/>
          </p:nvPr>
        </p:nvSpPr>
        <p:spPr/>
        <p:txBody>
          <a:bodyPr/>
          <a:lstStyle/>
          <a:p>
            <a:fld id="{86CB4B4D-7CA3-9044-876B-883B54F8677D}" type="slidenum">
              <a:rPr lang="en-US" altLang="zh-CN" smtClean="0"/>
              <a:t>47</a:t>
            </a:fld>
            <a:endParaRPr lang="zh-CN" altLang="en-US"/>
          </a:p>
        </p:txBody>
      </p:sp>
    </p:spTree>
  </p:cSld>
  <p:clrMapOvr>
    <a:masterClrMapping/>
  </p:clrMapOvr>
  <p:transition spd="med"/>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6" name="钻地炸弹" descr="钻地炸弹"/>
          <p:cNvPicPr>
            <a:picLocks noChangeAspect="1"/>
          </p:cNvPicPr>
          <p:nvPr/>
        </p:nvPicPr>
        <p:blipFill>
          <a:blip r:embed="rId2">
            <a:extLst/>
          </a:blip>
          <a:stretch>
            <a:fillRect/>
          </a:stretch>
        </p:blipFill>
        <p:spPr>
          <a:xfrm rot="16200000">
            <a:off x="5462962" y="1905735"/>
            <a:ext cx="2078876" cy="7888221"/>
          </a:xfrm>
          <a:prstGeom prst="rect">
            <a:avLst/>
          </a:prstGeom>
          <a:ln w="12700">
            <a:miter lim="400000"/>
          </a:ln>
        </p:spPr>
      </p:pic>
      <p:grpSp>
        <p:nvGrpSpPr>
          <p:cNvPr id="869" name="成组"/>
          <p:cNvGrpSpPr/>
          <p:nvPr/>
        </p:nvGrpSpPr>
        <p:grpSpPr>
          <a:xfrm>
            <a:off x="5021162" y="3411196"/>
            <a:ext cx="5180308" cy="2240991"/>
            <a:chOff x="0" y="0"/>
            <a:chExt cx="5180307" cy="2240989"/>
          </a:xfrm>
        </p:grpSpPr>
        <p:sp>
          <p:nvSpPr>
            <p:cNvPr id="867" name="传感器安装位置"/>
            <p:cNvSpPr txBox="1"/>
            <p:nvPr/>
          </p:nvSpPr>
          <p:spPr>
            <a:xfrm>
              <a:off x="0" y="-1"/>
              <a:ext cx="3736623" cy="6096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spcBef>
                  <a:spcPts val="1500"/>
                </a:spcBef>
                <a:defRPr>
                  <a:latin typeface="宋体"/>
                  <a:ea typeface="宋体"/>
                  <a:cs typeface="宋体"/>
                  <a:sym typeface="宋体"/>
                </a:defRPr>
              </a:lvl1pPr>
            </a:lstStyle>
            <a:p>
              <a:r>
                <a:t>传感器安装位置</a:t>
              </a:r>
            </a:p>
          </p:txBody>
        </p:sp>
        <p:sp>
          <p:nvSpPr>
            <p:cNvPr id="868" name="线条"/>
            <p:cNvSpPr/>
            <p:nvPr/>
          </p:nvSpPr>
          <p:spPr>
            <a:xfrm>
              <a:off x="2362600" y="723762"/>
              <a:ext cx="2817708" cy="1517228"/>
            </a:xfrm>
            <a:prstGeom prst="line">
              <a:avLst/>
            </a:prstGeom>
            <a:noFill/>
            <a:ln w="76200" cap="flat">
              <a:solidFill>
                <a:srgbClr val="FF0000"/>
              </a:solidFill>
              <a:prstDash val="solid"/>
              <a:round/>
              <a:tailEnd type="triangle" w="med" len="med"/>
            </a:ln>
            <a:effectLst/>
          </p:spPr>
          <p:txBody>
            <a:bodyPr wrap="square" lIns="50800" tIns="50800" rIns="50800" bIns="50800" numCol="1" anchor="ctr">
              <a:noAutofit/>
            </a:bodyPr>
            <a:lstStyle/>
            <a:p>
              <a:pPr>
                <a:defRPr sz="2200">
                  <a:solidFill>
                    <a:srgbClr val="FFFFFF"/>
                  </a:solidFill>
                  <a:latin typeface="+mn-lt"/>
                  <a:ea typeface="+mn-ea"/>
                  <a:cs typeface="+mn-cs"/>
                  <a:sym typeface="Helvetica Neue Medium"/>
                </a:defRPr>
              </a:pPr>
              <a:endParaRPr/>
            </a:p>
          </p:txBody>
        </p:sp>
      </p:grpSp>
      <p:sp>
        <p:nvSpPr>
          <p:cNvPr id="870" name="利用加速度传感器实现延时起爆的钻地炸弹"/>
          <p:cNvSpPr txBox="1"/>
          <p:nvPr/>
        </p:nvSpPr>
        <p:spPr>
          <a:xfrm>
            <a:off x="2317633" y="1609328"/>
            <a:ext cx="6870701" cy="609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marL="487680" indent="-487680" algn="l">
              <a:spcBef>
                <a:spcPts val="900"/>
              </a:spcBef>
              <a:defRPr>
                <a:latin typeface="黑体"/>
                <a:ea typeface="黑体"/>
                <a:cs typeface="黑体"/>
                <a:sym typeface="黑体"/>
              </a:defRPr>
            </a:lvl1pPr>
          </a:lstStyle>
          <a:p>
            <a:r>
              <a:t>利用加速度传感器实现延时起爆的钻地炸弹</a:t>
            </a:r>
          </a:p>
        </p:txBody>
      </p:sp>
      <p:sp>
        <p:nvSpPr>
          <p:cNvPr id="871" name="电容式传感器的应用"/>
          <p:cNvSpPr txBox="1">
            <a:spLocks noGrp="1"/>
          </p:cNvSpPr>
          <p:nvPr>
            <p:ph type="title"/>
          </p:nvPr>
        </p:nvSpPr>
        <p:spPr>
          <a:prstGeom prst="rect">
            <a:avLst/>
          </a:prstGeom>
        </p:spPr>
        <p:txBody>
          <a:bodyPr/>
          <a:lstStyle>
            <a:lvl1pPr defTabSz="578358">
              <a:defRPr sz="3762">
                <a:latin typeface="宋体"/>
                <a:ea typeface="宋体"/>
                <a:cs typeface="宋体"/>
                <a:sym typeface="宋体"/>
              </a:defRPr>
            </a:lvl1pPr>
          </a:lstStyle>
          <a:p>
            <a:pPr>
              <a:defRPr>
                <a:latin typeface="华文楷体"/>
                <a:ea typeface="华文楷体"/>
                <a:cs typeface="华文楷体"/>
                <a:sym typeface="华文楷体"/>
              </a:defRPr>
            </a:pPr>
            <a:r>
              <a:rPr>
                <a:latin typeface="宋体"/>
                <a:ea typeface="宋体"/>
                <a:cs typeface="宋体"/>
                <a:sym typeface="宋体"/>
              </a:rPr>
              <a:t>电容式传感器的应用</a:t>
            </a:r>
          </a:p>
        </p:txBody>
      </p:sp>
      <p:sp>
        <p:nvSpPr>
          <p:cNvPr id="2" name="灯片编号占位符 1"/>
          <p:cNvSpPr>
            <a:spLocks noGrp="1"/>
          </p:cNvSpPr>
          <p:nvPr>
            <p:ph type="sldNum" sz="quarter" idx="2"/>
          </p:nvPr>
        </p:nvSpPr>
        <p:spPr/>
        <p:txBody>
          <a:bodyPr/>
          <a:lstStyle/>
          <a:p>
            <a:fld id="{86CB4B4D-7CA3-9044-876B-883B54F8677D}" type="slidenum">
              <a:rPr lang="en-US" altLang="zh-CN" smtClean="0"/>
              <a:t>48</a:t>
            </a:fld>
            <a:endParaRPr lang="zh-CN" altLang="en-US"/>
          </a:p>
        </p:txBody>
      </p:sp>
    </p:spTree>
  </p:cSld>
  <p:clrMapOvr>
    <a:masterClrMapping/>
  </p:clrMapOvr>
  <p:transition spd="med"/>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75" name="成组"/>
          <p:cNvGrpSpPr/>
          <p:nvPr/>
        </p:nvGrpSpPr>
        <p:grpSpPr>
          <a:xfrm>
            <a:off x="7066844" y="2165208"/>
            <a:ext cx="5784428" cy="5954832"/>
            <a:chOff x="0" y="0"/>
            <a:chExt cx="5784426" cy="5954831"/>
          </a:xfrm>
        </p:grpSpPr>
        <p:pic>
          <p:nvPicPr>
            <p:cNvPr id="873" name="CG4T27" descr="CG4T27"/>
            <p:cNvPicPr>
              <a:picLocks noChangeAspect="1"/>
            </p:cNvPicPr>
            <p:nvPr/>
          </p:nvPicPr>
          <p:blipFill>
            <a:blip r:embed="rId2">
              <a:extLst/>
            </a:blip>
            <a:srcRect l="9445" r="5520"/>
            <a:stretch>
              <a:fillRect/>
            </a:stretch>
          </p:blipFill>
          <p:spPr>
            <a:xfrm>
              <a:off x="0" y="0"/>
              <a:ext cx="5784427" cy="4833903"/>
            </a:xfrm>
            <a:prstGeom prst="rect">
              <a:avLst/>
            </a:prstGeom>
            <a:ln w="12700" cap="flat">
              <a:noFill/>
              <a:miter lim="400000"/>
            </a:ln>
            <a:effectLst/>
          </p:spPr>
        </p:pic>
        <p:sp>
          <p:nvSpPr>
            <p:cNvPr id="874" name="电容式传感器 1-动极板；2-定极板；3-绝缘材料；4-弹性体；5-极板支架"/>
            <p:cNvSpPr txBox="1"/>
            <p:nvPr/>
          </p:nvSpPr>
          <p:spPr>
            <a:xfrm>
              <a:off x="17312" y="4585959"/>
              <a:ext cx="5427698" cy="136887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p>
              <a:pPr marL="487680" indent="-487680">
                <a:spcBef>
                  <a:spcPts val="1500"/>
                </a:spcBef>
                <a:defRPr sz="2400">
                  <a:latin typeface="宋体"/>
                  <a:ea typeface="宋体"/>
                  <a:cs typeface="宋体"/>
                  <a:sym typeface="宋体"/>
                </a:defRPr>
              </a:pPr>
              <a:r>
                <a:rPr>
                  <a:latin typeface="Arial"/>
                  <a:ea typeface="Arial"/>
                  <a:cs typeface="Arial"/>
                  <a:sym typeface="Arial"/>
                </a:rPr>
                <a:t>电容式传感器</a:t>
              </a:r>
              <a:br>
                <a:rPr>
                  <a:latin typeface="Arial"/>
                  <a:ea typeface="Arial"/>
                  <a:cs typeface="Arial"/>
                  <a:sym typeface="Arial"/>
                </a:rPr>
              </a:br>
              <a:r>
                <a:t>1-</a:t>
              </a:r>
              <a:r>
                <a:rPr>
                  <a:latin typeface="Arial"/>
                  <a:ea typeface="Arial"/>
                  <a:cs typeface="Arial"/>
                  <a:sym typeface="Arial"/>
                </a:rPr>
                <a:t>动极板；</a:t>
              </a:r>
              <a:r>
                <a:t>2-</a:t>
              </a:r>
              <a:r>
                <a:rPr>
                  <a:latin typeface="Arial"/>
                  <a:ea typeface="Arial"/>
                  <a:cs typeface="Arial"/>
                  <a:sym typeface="Arial"/>
                </a:rPr>
                <a:t>定极板；</a:t>
              </a:r>
              <a:r>
                <a:t>3-</a:t>
              </a:r>
              <a:r>
                <a:rPr>
                  <a:latin typeface="Arial"/>
                  <a:ea typeface="Arial"/>
                  <a:cs typeface="Arial"/>
                  <a:sym typeface="Arial"/>
                </a:rPr>
                <a:t>绝缘材料；</a:t>
              </a:r>
              <a:r>
                <a:t>4-</a:t>
              </a:r>
              <a:r>
                <a:rPr>
                  <a:latin typeface="Arial"/>
                  <a:ea typeface="Arial"/>
                  <a:cs typeface="Arial"/>
                  <a:sym typeface="Arial"/>
                </a:rPr>
                <a:t>弹性体；</a:t>
              </a:r>
              <a:r>
                <a:t>5-</a:t>
              </a:r>
              <a:r>
                <a:rPr>
                  <a:latin typeface="Arial"/>
                  <a:ea typeface="Arial"/>
                  <a:cs typeface="Arial"/>
                  <a:sym typeface="Arial"/>
                </a:rPr>
                <a:t>极板支架</a:t>
              </a:r>
            </a:p>
          </p:txBody>
        </p:sp>
      </p:grpSp>
      <p:sp>
        <p:nvSpPr>
          <p:cNvPr id="876" name="如图所示为大吨位电子吊秤用电容式称重传感器。扁环形弹性元件内腔上下平面上分别固连电容传感器的定极板和动极板。称重时，弹性元件受力变形，使动极板位移，导致传感器电容量变化，从而引起由该电容组成的振荡频率变化。频率信号经计数、编码，传输到显示部分。"/>
          <p:cNvSpPr txBox="1"/>
          <p:nvPr/>
        </p:nvSpPr>
        <p:spPr>
          <a:xfrm>
            <a:off x="521067" y="3274077"/>
            <a:ext cx="6502402" cy="3657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l">
              <a:defRPr>
                <a:latin typeface="楷体"/>
                <a:ea typeface="楷体"/>
                <a:cs typeface="楷体"/>
                <a:sym typeface="楷体"/>
              </a:defRPr>
            </a:pPr>
            <a:r>
              <a:t>如图所示为大吨位电子吊秤用电容式称重传感器。扁环形弹性元件内腔上下平面上分别固连电容传感器的定极板和动极板。称重时，弹性元件受力变形，使动极板位移，导致传感器电容量变化，从而引起由该电容组成的振荡频率变化。频率信号经计数、编码，传输到显示部分。</a:t>
            </a:r>
          </a:p>
        </p:txBody>
      </p:sp>
      <p:sp>
        <p:nvSpPr>
          <p:cNvPr id="877" name="电容式力和压力传感器"/>
          <p:cNvSpPr txBox="1"/>
          <p:nvPr/>
        </p:nvSpPr>
        <p:spPr>
          <a:xfrm>
            <a:off x="3005359" y="1343288"/>
            <a:ext cx="5702301" cy="889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marL="487680" indent="-487680" algn="l">
              <a:spcBef>
                <a:spcPts val="900"/>
              </a:spcBef>
              <a:defRPr sz="4400" b="1">
                <a:solidFill>
                  <a:srgbClr val="993300"/>
                </a:solidFill>
                <a:latin typeface="楷体_GB2312"/>
                <a:ea typeface="楷体_GB2312"/>
                <a:cs typeface="楷体_GB2312"/>
                <a:sym typeface="楷体_GB2312"/>
              </a:defRPr>
            </a:lvl1pPr>
          </a:lstStyle>
          <a:p>
            <a:pPr>
              <a:defRPr sz="3800" b="0">
                <a:solidFill>
                  <a:srgbClr val="000000"/>
                </a:solidFill>
                <a:latin typeface="黑体"/>
                <a:ea typeface="黑体"/>
                <a:cs typeface="黑体"/>
                <a:sym typeface="黑体"/>
              </a:defRPr>
            </a:pPr>
            <a:r>
              <a:rPr sz="4400" b="1">
                <a:solidFill>
                  <a:srgbClr val="993300"/>
                </a:solidFill>
                <a:latin typeface="楷体_GB2312"/>
                <a:ea typeface="楷体_GB2312"/>
                <a:cs typeface="楷体_GB2312"/>
                <a:sym typeface="楷体_GB2312"/>
              </a:rPr>
              <a:t>电容式力和压力传感器</a:t>
            </a:r>
          </a:p>
        </p:txBody>
      </p:sp>
      <p:sp>
        <p:nvSpPr>
          <p:cNvPr id="878" name="电容式传感器的应用"/>
          <p:cNvSpPr txBox="1">
            <a:spLocks noGrp="1"/>
          </p:cNvSpPr>
          <p:nvPr>
            <p:ph type="title"/>
          </p:nvPr>
        </p:nvSpPr>
        <p:spPr>
          <a:prstGeom prst="rect">
            <a:avLst/>
          </a:prstGeom>
        </p:spPr>
        <p:txBody>
          <a:bodyPr/>
          <a:lstStyle>
            <a:lvl1pPr defTabSz="578358">
              <a:defRPr sz="3762">
                <a:latin typeface="宋体"/>
                <a:ea typeface="宋体"/>
                <a:cs typeface="宋体"/>
                <a:sym typeface="宋体"/>
              </a:defRPr>
            </a:lvl1pPr>
          </a:lstStyle>
          <a:p>
            <a:pPr>
              <a:defRPr>
                <a:latin typeface="华文楷体"/>
                <a:ea typeface="华文楷体"/>
                <a:cs typeface="华文楷体"/>
                <a:sym typeface="华文楷体"/>
              </a:defRPr>
            </a:pPr>
            <a:r>
              <a:rPr>
                <a:latin typeface="宋体"/>
                <a:ea typeface="宋体"/>
                <a:cs typeface="宋体"/>
                <a:sym typeface="宋体"/>
              </a:rPr>
              <a:t>电容式传感器的应用</a:t>
            </a:r>
          </a:p>
        </p:txBody>
      </p:sp>
      <p:sp>
        <p:nvSpPr>
          <p:cNvPr id="2" name="灯片编号占位符 1"/>
          <p:cNvSpPr>
            <a:spLocks noGrp="1"/>
          </p:cNvSpPr>
          <p:nvPr>
            <p:ph type="sldNum" sz="quarter" idx="2"/>
          </p:nvPr>
        </p:nvSpPr>
        <p:spPr/>
        <p:txBody>
          <a:bodyPr/>
          <a:lstStyle/>
          <a:p>
            <a:fld id="{86CB4B4D-7CA3-9044-876B-883B54F8677D}" type="slidenum">
              <a:rPr lang="en-US" altLang="zh-CN" smtClean="0"/>
              <a:t>49</a:t>
            </a:fld>
            <a:endParaRPr lang="zh-CN" altLang="en-US"/>
          </a:p>
        </p:txBody>
      </p:sp>
    </p:spTree>
  </p:cSld>
  <p:clrMapOvr>
    <a:masterClrMapping/>
  </p:clrMapOvr>
  <p:transition spd="med"/>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7" name="请大家判断下图是什么类型的电容传感器？"/>
          <p:cNvSpPr txBox="1"/>
          <p:nvPr/>
        </p:nvSpPr>
        <p:spPr>
          <a:xfrm>
            <a:off x="2899470" y="1635488"/>
            <a:ext cx="6870701" cy="609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t>请大家判断下图是什么类型的电容传感器？</a:t>
            </a:r>
          </a:p>
        </p:txBody>
      </p:sp>
      <p:pic>
        <p:nvPicPr>
          <p:cNvPr id="448" name="c3_4_3_fig2" descr="c3_4_3_fig2"/>
          <p:cNvPicPr>
            <a:picLocks noChangeAspect="1"/>
          </p:cNvPicPr>
          <p:nvPr/>
        </p:nvPicPr>
        <p:blipFill>
          <a:blip r:embed="rId2">
            <a:extLst/>
          </a:blip>
          <a:srcRect b="16694"/>
          <a:stretch>
            <a:fillRect/>
          </a:stretch>
        </p:blipFill>
        <p:spPr>
          <a:xfrm>
            <a:off x="3312613" y="2467543"/>
            <a:ext cx="5694910" cy="5141250"/>
          </a:xfrm>
          <a:prstGeom prst="rect">
            <a:avLst/>
          </a:prstGeom>
          <a:ln w="12700">
            <a:miter lim="400000"/>
          </a:ln>
        </p:spPr>
      </p:pic>
      <p:sp>
        <p:nvSpPr>
          <p:cNvPr id="449" name="变面积型传感器"/>
          <p:cNvSpPr txBox="1"/>
          <p:nvPr/>
        </p:nvSpPr>
        <p:spPr>
          <a:xfrm>
            <a:off x="4492944" y="7953789"/>
            <a:ext cx="3334247" cy="6565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sz="3600" dirty="0" err="1">
                <a:latin typeface="华文楷体" panose="02010600040101010101" pitchFamily="2" charset="-122"/>
                <a:ea typeface="华文楷体" panose="02010600040101010101" pitchFamily="2" charset="-122"/>
              </a:rPr>
              <a:t>变面积型传感器</a:t>
            </a:r>
            <a:endParaRPr sz="3600" dirty="0">
              <a:latin typeface="华文楷体" panose="02010600040101010101" pitchFamily="2" charset="-122"/>
              <a:ea typeface="华文楷体" panose="02010600040101010101" pitchFamily="2" charset="-122"/>
            </a:endParaRPr>
          </a:p>
        </p:txBody>
      </p:sp>
      <p:sp>
        <p:nvSpPr>
          <p:cNvPr id="450" name="工作原理"/>
          <p:cNvSpPr txBox="1">
            <a:spLocks noGrp="1"/>
          </p:cNvSpPr>
          <p:nvPr>
            <p:ph type="title"/>
          </p:nvPr>
        </p:nvSpPr>
        <p:spPr>
          <a:prstGeom prst="rect">
            <a:avLst/>
          </a:prstGeom>
        </p:spPr>
        <p:txBody>
          <a:bodyPr/>
          <a:lstStyle/>
          <a:p>
            <a:r>
              <a:t>工作原理</a:t>
            </a:r>
          </a:p>
        </p:txBody>
      </p:sp>
      <p:sp>
        <p:nvSpPr>
          <p:cNvPr id="2" name="灯片编号占位符 1"/>
          <p:cNvSpPr>
            <a:spLocks noGrp="1"/>
          </p:cNvSpPr>
          <p:nvPr>
            <p:ph type="sldNum" sz="quarter" idx="2"/>
          </p:nvPr>
        </p:nvSpPr>
        <p:spPr/>
        <p:txBody>
          <a:bodyPr/>
          <a:lstStyle/>
          <a:p>
            <a:fld id="{86CB4B4D-7CA3-9044-876B-883B54F8677D}" type="slidenum">
              <a:rPr lang="en-US" altLang="zh-CN" smtClean="0"/>
              <a:t>5</a:t>
            </a:fld>
            <a:endParaRPr lang="zh-CN" altLang="en-US"/>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8" fill="hold" grpId="1" nodeType="clickEffect">
                                  <p:stCondLst>
                                    <p:cond delay="0"/>
                                  </p:stCondLst>
                                  <p:iterate type="lt">
                                    <p:tmAbs val="0"/>
                                  </p:iterate>
                                  <p:childTnLst>
                                    <p:set>
                                      <p:cBhvr>
                                        <p:cTn id="6" fill="hold"/>
                                        <p:tgtEl>
                                          <p:spTgt spid="449"/>
                                        </p:tgtEl>
                                        <p:attrNameLst>
                                          <p:attrName>style.visibility</p:attrName>
                                        </p:attrNameLst>
                                      </p:cBhvr>
                                      <p:to>
                                        <p:strVal val="visible"/>
                                      </p:to>
                                    </p:set>
                                    <p:anim calcmode="lin" valueType="num">
                                      <p:cBhvr>
                                        <p:cTn id="7" dur="1000" fill="hold"/>
                                        <p:tgtEl>
                                          <p:spTgt spid="449"/>
                                        </p:tgtEl>
                                        <p:attrNameLst>
                                          <p:attrName>ppt_x</p:attrName>
                                        </p:attrNameLst>
                                      </p:cBhvr>
                                      <p:tavLst>
                                        <p:tav tm="0">
                                          <p:val>
                                            <p:strVal val="0-#ppt_w/2"/>
                                          </p:val>
                                        </p:tav>
                                        <p:tav tm="100000">
                                          <p:val>
                                            <p:strVal val="#ppt_x"/>
                                          </p:val>
                                        </p:tav>
                                      </p:tavLst>
                                    </p:anim>
                                    <p:anim calcmode="lin" valueType="num">
                                      <p:cBhvr>
                                        <p:cTn id="8" dur="1000" fill="hold"/>
                                        <p:tgtEl>
                                          <p:spTgt spid="44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9" grpId="1" animBg="1" advAuto="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80" name="image.png" descr="image.png"/>
          <p:cNvPicPr>
            <a:picLocks noChangeAspect="1"/>
          </p:cNvPicPr>
          <p:nvPr/>
        </p:nvPicPr>
        <p:blipFill>
          <a:blip r:embed="rId2">
            <a:extLst/>
          </a:blip>
          <a:stretch>
            <a:fillRect/>
          </a:stretch>
        </p:blipFill>
        <p:spPr>
          <a:xfrm>
            <a:off x="552062" y="2872978"/>
            <a:ext cx="5662013" cy="4784269"/>
          </a:xfrm>
          <a:prstGeom prst="rect">
            <a:avLst/>
          </a:prstGeom>
          <a:ln w="12700">
            <a:miter lim="400000"/>
          </a:ln>
        </p:spPr>
      </p:pic>
      <p:sp>
        <p:nvSpPr>
          <p:cNvPr id="881" name="在弹性钢体上高度相同处打一排孔，在孔内形成一排平行的平板电容，当称重时，钢体上端面受力，圆孔变形，每个孔中的电容极板间隙变小，其电容相应增大。由于在电路上各电容是并联的，因而输出反映的结果是平均作用力的变化，测量误差大大减小。（误差平均效应）"/>
          <p:cNvSpPr txBox="1"/>
          <p:nvPr/>
        </p:nvSpPr>
        <p:spPr>
          <a:xfrm>
            <a:off x="6838122" y="3061604"/>
            <a:ext cx="5888286" cy="4165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l">
              <a:defRPr>
                <a:latin typeface="楷体"/>
                <a:ea typeface="楷体"/>
                <a:cs typeface="楷体"/>
                <a:sym typeface="楷体"/>
              </a:defRPr>
            </a:lvl1pPr>
          </a:lstStyle>
          <a:p>
            <a:r>
              <a:t>  在弹性钢体上高度相同处打一排孔，在孔内形成一排平行的平板电容，当称重时，钢体上端面受力，圆孔变形，每个孔中的电容极板间隙变小，其电容相应增大。由于在电路上各电容是并联的，因而输出反映的结果是平均作用力的变化，测量误差大大减小。（误差平均效应）</a:t>
            </a:r>
          </a:p>
        </p:txBody>
      </p:sp>
      <p:sp>
        <p:nvSpPr>
          <p:cNvPr id="882" name="电容式称重传感器"/>
          <p:cNvSpPr txBox="1"/>
          <p:nvPr/>
        </p:nvSpPr>
        <p:spPr>
          <a:xfrm>
            <a:off x="5264881" y="1134497"/>
            <a:ext cx="4584701" cy="889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marL="487680" indent="-487680" algn="l">
              <a:spcBef>
                <a:spcPts val="900"/>
              </a:spcBef>
              <a:defRPr sz="4400" b="1">
                <a:solidFill>
                  <a:srgbClr val="993300"/>
                </a:solidFill>
                <a:latin typeface="楷体_GB2312"/>
                <a:ea typeface="楷体_GB2312"/>
                <a:cs typeface="楷体_GB2312"/>
                <a:sym typeface="楷体_GB2312"/>
              </a:defRPr>
            </a:lvl1pPr>
          </a:lstStyle>
          <a:p>
            <a:r>
              <a:t>电容式称重传感器</a:t>
            </a:r>
          </a:p>
        </p:txBody>
      </p:sp>
      <p:sp>
        <p:nvSpPr>
          <p:cNvPr id="883" name="电容式传感器的应用"/>
          <p:cNvSpPr txBox="1">
            <a:spLocks noGrp="1"/>
          </p:cNvSpPr>
          <p:nvPr>
            <p:ph type="title"/>
          </p:nvPr>
        </p:nvSpPr>
        <p:spPr>
          <a:prstGeom prst="rect">
            <a:avLst/>
          </a:prstGeom>
        </p:spPr>
        <p:txBody>
          <a:bodyPr/>
          <a:lstStyle>
            <a:lvl1pPr defTabSz="578358">
              <a:defRPr sz="3762">
                <a:latin typeface="宋体"/>
                <a:ea typeface="宋体"/>
                <a:cs typeface="宋体"/>
                <a:sym typeface="宋体"/>
              </a:defRPr>
            </a:lvl1pPr>
          </a:lstStyle>
          <a:p>
            <a:pPr>
              <a:defRPr>
                <a:latin typeface="华文楷体"/>
                <a:ea typeface="华文楷体"/>
                <a:cs typeface="华文楷体"/>
                <a:sym typeface="华文楷体"/>
              </a:defRPr>
            </a:pPr>
            <a:r>
              <a:rPr>
                <a:latin typeface="宋体"/>
                <a:ea typeface="宋体"/>
                <a:cs typeface="宋体"/>
                <a:sym typeface="宋体"/>
              </a:rPr>
              <a:t>电容式传感器的应用</a:t>
            </a:r>
          </a:p>
        </p:txBody>
      </p:sp>
      <p:sp>
        <p:nvSpPr>
          <p:cNvPr id="2" name="灯片编号占位符 1"/>
          <p:cNvSpPr>
            <a:spLocks noGrp="1"/>
          </p:cNvSpPr>
          <p:nvPr>
            <p:ph type="sldNum" sz="quarter" idx="2"/>
          </p:nvPr>
        </p:nvSpPr>
        <p:spPr/>
        <p:txBody>
          <a:bodyPr/>
          <a:lstStyle/>
          <a:p>
            <a:fld id="{86CB4B4D-7CA3-9044-876B-883B54F8677D}" type="slidenum">
              <a:rPr lang="en-US" altLang="zh-CN" smtClean="0"/>
              <a:t>50</a:t>
            </a:fld>
            <a:endParaRPr lang="zh-CN" altLang="en-US"/>
          </a:p>
        </p:txBody>
      </p:sp>
    </p:spTree>
  </p:cSld>
  <p:clrMapOvr>
    <a:masterClrMapping/>
  </p:clrMapOvr>
  <p:transition spd="med"/>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5" name="电容式压差传感器"/>
          <p:cNvSpPr txBox="1">
            <a:spLocks noGrp="1"/>
          </p:cNvSpPr>
          <p:nvPr>
            <p:ph type="title"/>
          </p:nvPr>
        </p:nvSpPr>
        <p:spPr>
          <a:xfrm>
            <a:off x="3466309" y="1365518"/>
            <a:ext cx="4443999" cy="1097220"/>
          </a:xfrm>
          <a:prstGeom prst="rect">
            <a:avLst/>
          </a:prstGeom>
        </p:spPr>
        <p:txBody>
          <a:bodyPr>
            <a:normAutofit fontScale="90000"/>
          </a:bodyPr>
          <a:lstStyle>
            <a:lvl1pPr marL="473049" indent="-473049" algn="l" defTabSz="566674">
              <a:spcBef>
                <a:spcPts val="900"/>
              </a:spcBef>
              <a:defRPr sz="4268" b="1">
                <a:solidFill>
                  <a:srgbClr val="993300"/>
                </a:solidFill>
                <a:latin typeface="楷体_GB2312"/>
                <a:ea typeface="楷体_GB2312"/>
                <a:cs typeface="楷体_GB2312"/>
                <a:sym typeface="楷体_GB2312"/>
              </a:defRPr>
            </a:lvl1pPr>
          </a:lstStyle>
          <a:p>
            <a:r>
              <a:t>电容式压差传感器</a:t>
            </a:r>
          </a:p>
        </p:txBody>
      </p:sp>
      <p:pic>
        <p:nvPicPr>
          <p:cNvPr id="886" name="5-14" descr="5-14"/>
          <p:cNvPicPr>
            <a:picLocks noChangeAspect="1"/>
          </p:cNvPicPr>
          <p:nvPr/>
        </p:nvPicPr>
        <p:blipFill>
          <a:blip r:embed="rId2">
            <a:extLst/>
          </a:blip>
          <a:srcRect b="9945"/>
          <a:stretch>
            <a:fillRect/>
          </a:stretch>
        </p:blipFill>
        <p:spPr>
          <a:xfrm>
            <a:off x="869244" y="2828995"/>
            <a:ext cx="7150383" cy="5940214"/>
          </a:xfrm>
          <a:prstGeom prst="rect">
            <a:avLst/>
          </a:prstGeom>
          <a:ln w="12700">
            <a:miter lim="400000"/>
          </a:ln>
        </p:spPr>
      </p:pic>
      <p:sp>
        <p:nvSpPr>
          <p:cNvPr id="887" name="电容式传感器的应用"/>
          <p:cNvSpPr/>
          <p:nvPr/>
        </p:nvSpPr>
        <p:spPr>
          <a:xfrm>
            <a:off x="348110" y="85170"/>
            <a:ext cx="4443999" cy="109722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defTabSz="578358">
              <a:defRPr sz="3762">
                <a:latin typeface="宋体"/>
                <a:ea typeface="宋体"/>
                <a:cs typeface="宋体"/>
                <a:sym typeface="宋体"/>
              </a:defRPr>
            </a:lvl1pPr>
          </a:lstStyle>
          <a:p>
            <a:pPr>
              <a:defRPr>
                <a:latin typeface="华文楷体"/>
                <a:ea typeface="华文楷体"/>
                <a:cs typeface="华文楷体"/>
                <a:sym typeface="华文楷体"/>
              </a:defRPr>
            </a:pPr>
            <a:r>
              <a:rPr dirty="0" err="1">
                <a:latin typeface="宋体"/>
                <a:ea typeface="宋体"/>
                <a:cs typeface="宋体"/>
                <a:sym typeface="宋体"/>
              </a:rPr>
              <a:t>电容式传感器的应用</a:t>
            </a:r>
            <a:endParaRPr dirty="0">
              <a:latin typeface="宋体"/>
              <a:ea typeface="宋体"/>
              <a:cs typeface="宋体"/>
              <a:sym typeface="宋体"/>
            </a:endParaRPr>
          </a:p>
        </p:txBody>
      </p:sp>
      <p:sp>
        <p:nvSpPr>
          <p:cNvPr id="2" name="灯片编号占位符 1"/>
          <p:cNvSpPr>
            <a:spLocks noGrp="1"/>
          </p:cNvSpPr>
          <p:nvPr>
            <p:ph type="sldNum" sz="quarter" idx="2"/>
          </p:nvPr>
        </p:nvSpPr>
        <p:spPr/>
        <p:txBody>
          <a:bodyPr/>
          <a:lstStyle/>
          <a:p>
            <a:fld id="{86CB4B4D-7CA3-9044-876B-883B54F8677D}" type="slidenum">
              <a:rPr lang="en-US" altLang="zh-CN" smtClean="0"/>
              <a:t>51</a:t>
            </a:fld>
            <a:endParaRPr lang="zh-CN" altLang="en-US"/>
          </a:p>
        </p:txBody>
      </p:sp>
    </p:spTree>
  </p:cSld>
  <p:clrMapOvr>
    <a:masterClrMapping/>
  </p:clrMapOvr>
  <p:transition spd="med"/>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92" name="成组"/>
          <p:cNvGrpSpPr/>
          <p:nvPr/>
        </p:nvGrpSpPr>
        <p:grpSpPr>
          <a:xfrm>
            <a:off x="1675970" y="2196052"/>
            <a:ext cx="9652859" cy="5152680"/>
            <a:chOff x="0" y="0"/>
            <a:chExt cx="9652858" cy="5152678"/>
          </a:xfrm>
        </p:grpSpPr>
        <p:pic>
          <p:nvPicPr>
            <p:cNvPr id="889" name="b325" descr="b325"/>
            <p:cNvPicPr>
              <a:picLocks noChangeAspect="1"/>
            </p:cNvPicPr>
            <p:nvPr/>
          </p:nvPicPr>
          <p:blipFill>
            <a:blip r:embed="rId2">
              <a:extLst/>
            </a:blip>
            <a:stretch>
              <a:fillRect/>
            </a:stretch>
          </p:blipFill>
          <p:spPr>
            <a:xfrm>
              <a:off x="892306" y="425036"/>
              <a:ext cx="3039252" cy="4029020"/>
            </a:xfrm>
            <a:prstGeom prst="rect">
              <a:avLst/>
            </a:prstGeom>
            <a:ln w="12700" cap="flat">
              <a:noFill/>
              <a:miter lim="400000"/>
            </a:ln>
            <a:effectLst/>
          </p:spPr>
        </p:pic>
        <p:pic>
          <p:nvPicPr>
            <p:cNvPr id="890" name="b326" descr="b326"/>
            <p:cNvPicPr>
              <a:picLocks noChangeAspect="1"/>
            </p:cNvPicPr>
            <p:nvPr/>
          </p:nvPicPr>
          <p:blipFill>
            <a:blip r:embed="rId3">
              <a:extLst/>
            </a:blip>
            <a:stretch>
              <a:fillRect/>
            </a:stretch>
          </p:blipFill>
          <p:spPr>
            <a:xfrm>
              <a:off x="4984902" y="0"/>
              <a:ext cx="4411986" cy="4616585"/>
            </a:xfrm>
            <a:prstGeom prst="rect">
              <a:avLst/>
            </a:prstGeom>
            <a:ln w="12700" cap="flat">
              <a:noFill/>
              <a:miter lim="400000"/>
            </a:ln>
            <a:effectLst/>
          </p:spPr>
        </p:pic>
        <p:sp>
          <p:nvSpPr>
            <p:cNvPr id="891" name="电容式料位传感器                       电容式物位开关探极的安装方式"/>
            <p:cNvSpPr txBox="1"/>
            <p:nvPr/>
          </p:nvSpPr>
          <p:spPr>
            <a:xfrm>
              <a:off x="0" y="4575357"/>
              <a:ext cx="9652859" cy="57732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p>
              <a:pPr>
                <a:spcBef>
                  <a:spcPts val="2000"/>
                </a:spcBef>
                <a:defRPr sz="2400">
                  <a:solidFill>
                    <a:srgbClr val="02050A"/>
                  </a:solidFill>
                  <a:latin typeface="宋体"/>
                  <a:ea typeface="宋体"/>
                  <a:cs typeface="宋体"/>
                  <a:sym typeface="宋体"/>
                </a:defRPr>
              </a:pPr>
              <a:r>
                <a:t>  电容式料位传感器</a:t>
              </a:r>
              <a:r>
                <a:rPr>
                  <a:latin typeface="Times New Roman"/>
                  <a:ea typeface="Times New Roman"/>
                  <a:cs typeface="Times New Roman"/>
                  <a:sym typeface="Times New Roman"/>
                </a:rPr>
                <a:t>                       </a:t>
              </a:r>
              <a:r>
                <a:t>电容式物位开关探极的安装方式</a:t>
              </a:r>
              <a:r>
                <a:rPr>
                  <a:latin typeface="Times New Roman"/>
                  <a:ea typeface="Times New Roman"/>
                  <a:cs typeface="Times New Roman"/>
                  <a:sym typeface="Times New Roman"/>
                </a:rPr>
                <a:t> </a:t>
              </a:r>
            </a:p>
          </p:txBody>
        </p:sp>
      </p:grpSp>
      <p:sp>
        <p:nvSpPr>
          <p:cNvPr id="893" name="电容式物位开关"/>
          <p:cNvSpPr txBox="1"/>
          <p:nvPr/>
        </p:nvSpPr>
        <p:spPr>
          <a:xfrm>
            <a:off x="4760383" y="1146221"/>
            <a:ext cx="4025901" cy="889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normAutofit/>
          </a:bodyPr>
          <a:lstStyle>
            <a:lvl1pPr marL="487680" indent="-487680" algn="l">
              <a:spcBef>
                <a:spcPts val="900"/>
              </a:spcBef>
              <a:defRPr sz="4400" b="1">
                <a:solidFill>
                  <a:srgbClr val="993300"/>
                </a:solidFill>
                <a:latin typeface="楷体_GB2312"/>
                <a:ea typeface="楷体_GB2312"/>
                <a:cs typeface="楷体_GB2312"/>
                <a:sym typeface="楷体_GB2312"/>
              </a:defRPr>
            </a:lvl1pPr>
          </a:lstStyle>
          <a:p>
            <a:r>
              <a:t>电容式物位开关</a:t>
            </a:r>
          </a:p>
        </p:txBody>
      </p:sp>
      <p:sp>
        <p:nvSpPr>
          <p:cNvPr id="894" name="电容式传感器的应用"/>
          <p:cNvSpPr txBox="1">
            <a:spLocks noGrp="1"/>
          </p:cNvSpPr>
          <p:nvPr>
            <p:ph type="title"/>
          </p:nvPr>
        </p:nvSpPr>
        <p:spPr>
          <a:prstGeom prst="rect">
            <a:avLst/>
          </a:prstGeom>
        </p:spPr>
        <p:txBody>
          <a:bodyPr/>
          <a:lstStyle>
            <a:lvl1pPr defTabSz="578358">
              <a:defRPr sz="3762">
                <a:latin typeface="宋体"/>
                <a:ea typeface="宋体"/>
                <a:cs typeface="宋体"/>
                <a:sym typeface="宋体"/>
              </a:defRPr>
            </a:lvl1pPr>
          </a:lstStyle>
          <a:p>
            <a:r>
              <a:t>电容式传感器的应用</a:t>
            </a:r>
          </a:p>
        </p:txBody>
      </p:sp>
      <p:sp>
        <p:nvSpPr>
          <p:cNvPr id="2" name="灯片编号占位符 1"/>
          <p:cNvSpPr>
            <a:spLocks noGrp="1"/>
          </p:cNvSpPr>
          <p:nvPr>
            <p:ph type="sldNum" sz="quarter" idx="2"/>
          </p:nvPr>
        </p:nvSpPr>
        <p:spPr/>
        <p:txBody>
          <a:bodyPr/>
          <a:lstStyle/>
          <a:p>
            <a:fld id="{86CB4B4D-7CA3-9044-876B-883B54F8677D}" type="slidenum">
              <a:rPr lang="en-US" altLang="zh-CN" smtClean="0"/>
              <a:t>52</a:t>
            </a:fld>
            <a:endParaRPr lang="zh-CN" altLang="en-US"/>
          </a:p>
        </p:txBody>
      </p:sp>
    </p:spTree>
  </p:cSld>
  <p:clrMapOvr>
    <a:masterClrMapping/>
  </p:clrMapOvr>
  <p:transition spd="med"/>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6" name="传声器（Microphone）即话筒，音译作麦克风，目前使用的话筒大多是动圈式和电容式。…"/>
          <p:cNvSpPr txBox="1"/>
          <p:nvPr/>
        </p:nvSpPr>
        <p:spPr>
          <a:xfrm>
            <a:off x="700565" y="1668761"/>
            <a:ext cx="9967554" cy="194155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p>
            <a:pPr algn="l">
              <a:spcBef>
                <a:spcPts val="900"/>
              </a:spcBef>
              <a:defRPr>
                <a:latin typeface="Times New Roman"/>
                <a:ea typeface="Times New Roman"/>
                <a:cs typeface="Times New Roman"/>
                <a:sym typeface="Times New Roman"/>
              </a:defRPr>
            </a:pPr>
            <a:r>
              <a:rPr dirty="0" err="1"/>
              <a:t>传声器</a:t>
            </a:r>
            <a:r>
              <a:rPr dirty="0" err="1">
                <a:effectLst>
                  <a:outerShdw blurRad="12700" dist="25400" dir="2700000" rotWithShape="0">
                    <a:srgbClr val="FFFFFF"/>
                  </a:outerShdw>
                </a:effectLst>
              </a:rPr>
              <a:t>（Microphone）即话筒，音译作</a:t>
            </a:r>
            <a:r>
              <a:rPr dirty="0" err="1"/>
              <a:t>麦克风</a:t>
            </a:r>
            <a:r>
              <a:rPr dirty="0" err="1">
                <a:effectLst>
                  <a:outerShdw blurRad="12700" dist="25400" dir="2700000" rotWithShape="0">
                    <a:srgbClr val="FFFFFF"/>
                  </a:outerShdw>
                </a:effectLst>
              </a:rPr>
              <a:t>，目前使用的话筒大多是</a:t>
            </a:r>
            <a:r>
              <a:rPr dirty="0" err="1"/>
              <a:t>动圈式</a:t>
            </a:r>
            <a:r>
              <a:rPr dirty="0" err="1">
                <a:effectLst>
                  <a:outerShdw blurRad="12700" dist="25400" dir="2700000" rotWithShape="0">
                    <a:srgbClr val="FFFFFF"/>
                  </a:outerShdw>
                </a:effectLst>
              </a:rPr>
              <a:t>和</a:t>
            </a:r>
            <a:r>
              <a:rPr dirty="0" err="1"/>
              <a:t>电容式</a:t>
            </a:r>
            <a:r>
              <a:rPr dirty="0">
                <a:effectLst>
                  <a:outerShdw blurRad="12700" dist="25400" dir="2700000" rotWithShape="0">
                    <a:srgbClr val="FFFFFF"/>
                  </a:outerShdw>
                </a:effectLst>
              </a:rPr>
              <a:t>。</a:t>
            </a:r>
            <a:endParaRPr sz="4400" b="1" dirty="0">
              <a:effectLst>
                <a:outerShdw blurRad="12700" dist="25400" dir="2700000" rotWithShape="0">
                  <a:srgbClr val="FFFFFF"/>
                </a:outerShdw>
              </a:effectLst>
            </a:endParaRPr>
          </a:p>
          <a:p>
            <a:pPr algn="l">
              <a:spcBef>
                <a:spcPts val="900"/>
              </a:spcBef>
              <a:defRPr>
                <a:latin typeface="Times New Roman"/>
                <a:ea typeface="Times New Roman"/>
                <a:cs typeface="Times New Roman"/>
                <a:sym typeface="Times New Roman"/>
              </a:defRPr>
            </a:pPr>
            <a:r>
              <a:rPr dirty="0" err="1"/>
              <a:t>电容传声器以</a:t>
            </a:r>
            <a:r>
              <a:rPr dirty="0" err="1">
                <a:solidFill>
                  <a:srgbClr val="FF0000"/>
                </a:solidFill>
                <a:effectLst>
                  <a:outerShdw blurRad="12700" dist="25400" dir="2700000" rotWithShape="0">
                    <a:srgbClr val="000000"/>
                  </a:outerShdw>
                </a:effectLst>
              </a:rPr>
              <a:t>振膜</a:t>
            </a:r>
            <a:r>
              <a:rPr dirty="0" err="1"/>
              <a:t>与</a:t>
            </a:r>
            <a:r>
              <a:rPr dirty="0" err="1">
                <a:solidFill>
                  <a:srgbClr val="FF0000"/>
                </a:solidFill>
                <a:effectLst>
                  <a:outerShdw blurRad="12700" dist="25400" dir="2700000" rotWithShape="0">
                    <a:srgbClr val="000000"/>
                  </a:outerShdw>
                </a:effectLst>
              </a:rPr>
              <a:t>后极板间的电容量变化</a:t>
            </a:r>
            <a:r>
              <a:rPr dirty="0" err="1"/>
              <a:t>通过前置放大器变换为输出电压</a:t>
            </a:r>
            <a:r>
              <a:rPr dirty="0"/>
              <a:t>。</a:t>
            </a:r>
          </a:p>
        </p:txBody>
      </p:sp>
      <p:grpSp>
        <p:nvGrpSpPr>
          <p:cNvPr id="899" name="成组"/>
          <p:cNvGrpSpPr/>
          <p:nvPr/>
        </p:nvGrpSpPr>
        <p:grpSpPr>
          <a:xfrm>
            <a:off x="-299835" y="4789754"/>
            <a:ext cx="5170313" cy="3594738"/>
            <a:chOff x="0" y="0"/>
            <a:chExt cx="5170311" cy="3594737"/>
          </a:xfrm>
        </p:grpSpPr>
        <p:sp>
          <p:nvSpPr>
            <p:cNvPr id="897" name="驻极体电容传声器"/>
            <p:cNvSpPr txBox="1"/>
            <p:nvPr/>
          </p:nvSpPr>
          <p:spPr>
            <a:xfrm>
              <a:off x="0" y="3074037"/>
              <a:ext cx="5170312" cy="5207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marL="487680" indent="-487680">
                <a:spcBef>
                  <a:spcPts val="900"/>
                </a:spcBef>
                <a:defRPr sz="2400">
                  <a:latin typeface="黑体"/>
                  <a:ea typeface="黑体"/>
                  <a:cs typeface="黑体"/>
                  <a:sym typeface="黑体"/>
                </a:defRPr>
              </a:lvl1pPr>
            </a:lstStyle>
            <a:p>
              <a:r>
                <a:t>驻极体电容传声器</a:t>
              </a:r>
            </a:p>
          </p:txBody>
        </p:sp>
        <p:pic>
          <p:nvPicPr>
            <p:cNvPr id="898" name="图像" descr="图像"/>
            <p:cNvPicPr>
              <a:picLocks noChangeAspect="1"/>
            </p:cNvPicPr>
            <p:nvPr/>
          </p:nvPicPr>
          <p:blipFill>
            <a:blip r:embed="rId2">
              <a:extLst/>
            </a:blip>
            <a:stretch>
              <a:fillRect/>
            </a:stretch>
          </p:blipFill>
          <p:spPr>
            <a:xfrm>
              <a:off x="983562" y="0"/>
              <a:ext cx="2714694" cy="3099613"/>
            </a:xfrm>
            <a:prstGeom prst="rect">
              <a:avLst/>
            </a:prstGeom>
            <a:ln w="12700" cap="flat">
              <a:noFill/>
              <a:miter lim="400000"/>
            </a:ln>
            <a:effectLst/>
          </p:spPr>
        </p:pic>
      </p:grpSp>
      <p:grpSp>
        <p:nvGrpSpPr>
          <p:cNvPr id="902" name="成组"/>
          <p:cNvGrpSpPr/>
          <p:nvPr/>
        </p:nvGrpSpPr>
        <p:grpSpPr>
          <a:xfrm>
            <a:off x="4407992" y="4558794"/>
            <a:ext cx="2755901" cy="3789129"/>
            <a:chOff x="0" y="0"/>
            <a:chExt cx="2755900" cy="3789127"/>
          </a:xfrm>
        </p:grpSpPr>
        <p:pic>
          <p:nvPicPr>
            <p:cNvPr id="900" name="图像" descr="图像"/>
            <p:cNvPicPr>
              <a:picLocks noChangeAspect="1"/>
            </p:cNvPicPr>
            <p:nvPr/>
          </p:nvPicPr>
          <p:blipFill>
            <a:blip r:embed="rId3">
              <a:extLst/>
            </a:blip>
            <a:stretch>
              <a:fillRect/>
            </a:stretch>
          </p:blipFill>
          <p:spPr>
            <a:xfrm>
              <a:off x="0" y="0"/>
              <a:ext cx="2755901" cy="3467100"/>
            </a:xfrm>
            <a:prstGeom prst="rect">
              <a:avLst/>
            </a:prstGeom>
            <a:ln w="12700" cap="flat">
              <a:noFill/>
              <a:miter lim="400000"/>
            </a:ln>
            <a:effectLst/>
          </p:spPr>
        </p:pic>
        <p:sp>
          <p:nvSpPr>
            <p:cNvPr id="901" name="大膜片电容传声器"/>
            <p:cNvSpPr txBox="1"/>
            <p:nvPr/>
          </p:nvSpPr>
          <p:spPr>
            <a:xfrm>
              <a:off x="-1" y="3268427"/>
              <a:ext cx="2552701" cy="5207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marL="487680" indent="-487680">
                <a:spcBef>
                  <a:spcPts val="900"/>
                </a:spcBef>
                <a:defRPr sz="2400">
                  <a:latin typeface="黑体"/>
                  <a:ea typeface="黑体"/>
                  <a:cs typeface="黑体"/>
                  <a:sym typeface="黑体"/>
                </a:defRPr>
              </a:lvl1pPr>
            </a:lstStyle>
            <a:p>
              <a:r>
                <a:t>大膜片电容传声器</a:t>
              </a:r>
            </a:p>
          </p:txBody>
        </p:sp>
      </p:grpSp>
      <p:pic>
        <p:nvPicPr>
          <p:cNvPr id="903" name="image.png" descr="image.png"/>
          <p:cNvPicPr>
            <a:picLocks noChangeAspect="1"/>
          </p:cNvPicPr>
          <p:nvPr/>
        </p:nvPicPr>
        <p:blipFill>
          <a:blip r:embed="rId4">
            <a:extLst/>
          </a:blip>
          <a:stretch>
            <a:fillRect/>
          </a:stretch>
        </p:blipFill>
        <p:spPr>
          <a:xfrm>
            <a:off x="6951147" y="4358868"/>
            <a:ext cx="5770882" cy="3727592"/>
          </a:xfrm>
          <a:prstGeom prst="rect">
            <a:avLst/>
          </a:prstGeom>
          <a:ln w="12700">
            <a:miter lim="400000"/>
          </a:ln>
        </p:spPr>
      </p:pic>
      <p:sp>
        <p:nvSpPr>
          <p:cNvPr id="905" name="电容式传感器的应用"/>
          <p:cNvSpPr txBox="1">
            <a:spLocks noGrp="1"/>
          </p:cNvSpPr>
          <p:nvPr>
            <p:ph type="title"/>
          </p:nvPr>
        </p:nvSpPr>
        <p:spPr>
          <a:prstGeom prst="rect">
            <a:avLst/>
          </a:prstGeom>
        </p:spPr>
        <p:txBody>
          <a:bodyPr/>
          <a:lstStyle>
            <a:lvl1pPr defTabSz="578358">
              <a:defRPr sz="3762">
                <a:latin typeface="宋体"/>
                <a:ea typeface="宋体"/>
                <a:cs typeface="宋体"/>
                <a:sym typeface="宋体"/>
              </a:defRPr>
            </a:lvl1pPr>
          </a:lstStyle>
          <a:p>
            <a:r>
              <a:t>电容式传感器的应用</a:t>
            </a:r>
          </a:p>
        </p:txBody>
      </p:sp>
      <p:sp>
        <p:nvSpPr>
          <p:cNvPr id="2" name="灯片编号占位符 1"/>
          <p:cNvSpPr>
            <a:spLocks noGrp="1"/>
          </p:cNvSpPr>
          <p:nvPr>
            <p:ph type="sldNum" sz="quarter" idx="2"/>
          </p:nvPr>
        </p:nvSpPr>
        <p:spPr/>
        <p:txBody>
          <a:bodyPr/>
          <a:lstStyle/>
          <a:p>
            <a:fld id="{86CB4B4D-7CA3-9044-876B-883B54F8677D}" type="slidenum">
              <a:rPr lang="en-US" altLang="zh-CN" smtClean="0"/>
              <a:t>53</a:t>
            </a:fld>
            <a:endParaRPr lang="zh-CN" altLang="en-US"/>
          </a:p>
        </p:txBody>
      </p:sp>
    </p:spTree>
  </p:cSld>
  <p:clrMapOvr>
    <a:masterClrMapping/>
  </p:clrMapOvr>
  <p:transition spd="med"/>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04" name="E:\工程测试精品课程\956_web_course_lab\lesson\c8\c8_5_fig5b.gif" descr="E:\工程测试精品课程\956_web_course_lab\lesson\c8\c8_5_fig5b.gif"/>
          <p:cNvPicPr>
            <a:picLocks noChangeAspect="1"/>
          </p:cNvPicPr>
          <p:nvPr/>
        </p:nvPicPr>
        <p:blipFill>
          <a:blip r:embed="rId2">
            <a:extLst/>
          </a:blip>
          <a:stretch>
            <a:fillRect/>
          </a:stretch>
        </p:blipFill>
        <p:spPr>
          <a:xfrm>
            <a:off x="762883" y="1382193"/>
            <a:ext cx="11286632" cy="6915646"/>
          </a:xfrm>
          <a:prstGeom prst="rect">
            <a:avLst/>
          </a:prstGeom>
          <a:ln w="12700">
            <a:miter lim="400000"/>
          </a:ln>
        </p:spPr>
      </p:pic>
      <p:sp>
        <p:nvSpPr>
          <p:cNvPr id="905" name="电容式传感器的应用"/>
          <p:cNvSpPr txBox="1">
            <a:spLocks noGrp="1"/>
          </p:cNvSpPr>
          <p:nvPr>
            <p:ph type="title"/>
          </p:nvPr>
        </p:nvSpPr>
        <p:spPr>
          <a:prstGeom prst="rect">
            <a:avLst/>
          </a:prstGeom>
        </p:spPr>
        <p:txBody>
          <a:bodyPr/>
          <a:lstStyle>
            <a:lvl1pPr defTabSz="578358">
              <a:defRPr sz="3762">
                <a:latin typeface="宋体"/>
                <a:ea typeface="宋体"/>
                <a:cs typeface="宋体"/>
                <a:sym typeface="宋体"/>
              </a:defRPr>
            </a:lvl1pPr>
          </a:lstStyle>
          <a:p>
            <a:r>
              <a:t>电容式传感器的应用</a:t>
            </a:r>
          </a:p>
        </p:txBody>
      </p:sp>
      <p:sp>
        <p:nvSpPr>
          <p:cNvPr id="2" name="灯片编号占位符 1"/>
          <p:cNvSpPr>
            <a:spLocks noGrp="1"/>
          </p:cNvSpPr>
          <p:nvPr>
            <p:ph type="sldNum" sz="quarter" idx="2"/>
          </p:nvPr>
        </p:nvSpPr>
        <p:spPr/>
        <p:txBody>
          <a:bodyPr/>
          <a:lstStyle/>
          <a:p>
            <a:fld id="{86CB4B4D-7CA3-9044-876B-883B54F8677D}" type="slidenum">
              <a:rPr lang="en-US" altLang="zh-CN" smtClean="0"/>
              <a:t>54</a:t>
            </a:fld>
            <a:endParaRPr lang="zh-CN" altLang="en-US"/>
          </a:p>
        </p:txBody>
      </p:sp>
    </p:spTree>
    <p:extLst>
      <p:ext uri="{BB962C8B-B14F-4D97-AF65-F5344CB8AC3E}">
        <p14:creationId xmlns:p14="http://schemas.microsoft.com/office/powerpoint/2010/main" val="2897951819"/>
      </p:ext>
    </p:extLst>
  </p:cSld>
  <p:clrMapOvr>
    <a:masterClrMapping/>
  </p:clrMapOvr>
  <p:transition spd="med"/>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7" name="驻极体电容传声器"/>
          <p:cNvSpPr txBox="1"/>
          <p:nvPr/>
        </p:nvSpPr>
        <p:spPr>
          <a:xfrm>
            <a:off x="4052284" y="1067927"/>
            <a:ext cx="4584701" cy="889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spcBef>
                <a:spcPts val="1000"/>
              </a:spcBef>
              <a:defRPr sz="4400">
                <a:solidFill>
                  <a:srgbClr val="000066"/>
                </a:solidFill>
                <a:latin typeface="黑体"/>
                <a:ea typeface="黑体"/>
                <a:cs typeface="黑体"/>
                <a:sym typeface="黑体"/>
              </a:defRPr>
            </a:lvl1pPr>
          </a:lstStyle>
          <a:p>
            <a:pPr>
              <a:defRPr>
                <a:latin typeface="Helvetica Neue"/>
                <a:ea typeface="Helvetica Neue"/>
                <a:cs typeface="Helvetica Neue"/>
                <a:sym typeface="Helvetica Neue"/>
              </a:defRPr>
            </a:pPr>
            <a:r>
              <a:rPr>
                <a:latin typeface="黑体"/>
                <a:ea typeface="黑体"/>
                <a:cs typeface="黑体"/>
                <a:sym typeface="黑体"/>
              </a:rPr>
              <a:t>驻极体电容传声器</a:t>
            </a:r>
          </a:p>
        </p:txBody>
      </p:sp>
      <p:sp>
        <p:nvSpPr>
          <p:cNvPr id="908" name="它采用聚四氟乙烯材料作为振动膜片。这种材料经特殊电处理后，表面永久地驻有极化电荷，取代了电容传声器极板，故名为驻极体电容传声器。特点是体积小、性能优越、使用方便。"/>
          <p:cNvSpPr txBox="1"/>
          <p:nvPr/>
        </p:nvSpPr>
        <p:spPr>
          <a:xfrm>
            <a:off x="600847" y="2039463"/>
            <a:ext cx="11487574" cy="164622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l">
              <a:spcBef>
                <a:spcPts val="1500"/>
              </a:spcBef>
              <a:defRPr>
                <a:latin typeface="Tahoma"/>
                <a:ea typeface="Tahoma"/>
                <a:cs typeface="Tahoma"/>
                <a:sym typeface="Tahoma"/>
              </a:defRPr>
            </a:pPr>
            <a:r>
              <a:t>    </a:t>
            </a:r>
            <a:r>
              <a:rPr>
                <a:solidFill>
                  <a:srgbClr val="02050A"/>
                </a:solidFill>
                <a:latin typeface="黑体"/>
                <a:ea typeface="黑体"/>
                <a:cs typeface="黑体"/>
                <a:sym typeface="黑体"/>
              </a:rPr>
              <a:t>它采用聚四氟乙烯材料作为振动膜片。这种材料经特殊电处理后，表面永久地驻有极化电荷，取代了电容传声器极板，故名为</a:t>
            </a:r>
            <a:r>
              <a:rPr u="sng">
                <a:solidFill>
                  <a:srgbClr val="A50021"/>
                </a:solidFill>
                <a:latin typeface="黑体"/>
                <a:ea typeface="黑体"/>
                <a:cs typeface="黑体"/>
                <a:sym typeface="黑体"/>
              </a:rPr>
              <a:t>驻极体电容传声器</a:t>
            </a:r>
            <a:r>
              <a:rPr>
                <a:solidFill>
                  <a:srgbClr val="02050A"/>
                </a:solidFill>
                <a:latin typeface="黑体"/>
                <a:ea typeface="黑体"/>
                <a:cs typeface="黑体"/>
                <a:sym typeface="黑体"/>
              </a:rPr>
              <a:t>。特点是</a:t>
            </a:r>
            <a:r>
              <a:rPr u="sng">
                <a:solidFill>
                  <a:srgbClr val="A50021"/>
                </a:solidFill>
                <a:latin typeface="黑体"/>
                <a:ea typeface="黑体"/>
                <a:cs typeface="黑体"/>
                <a:sym typeface="黑体"/>
              </a:rPr>
              <a:t>体积小、性能优越、使用方便</a:t>
            </a:r>
            <a:r>
              <a:rPr>
                <a:solidFill>
                  <a:srgbClr val="02050A"/>
                </a:solidFill>
                <a:latin typeface="黑体"/>
                <a:ea typeface="黑体"/>
                <a:cs typeface="黑体"/>
                <a:sym typeface="黑体"/>
              </a:rPr>
              <a:t>。</a:t>
            </a:r>
            <a:r>
              <a:t> </a:t>
            </a:r>
          </a:p>
        </p:txBody>
      </p:sp>
      <p:grpSp>
        <p:nvGrpSpPr>
          <p:cNvPr id="911" name="成组"/>
          <p:cNvGrpSpPr/>
          <p:nvPr/>
        </p:nvGrpSpPr>
        <p:grpSpPr>
          <a:xfrm>
            <a:off x="4246883" y="4754086"/>
            <a:ext cx="3628543" cy="3473917"/>
            <a:chOff x="0" y="0"/>
            <a:chExt cx="3628541" cy="3473916"/>
          </a:xfrm>
        </p:grpSpPr>
        <p:pic>
          <p:nvPicPr>
            <p:cNvPr id="909" name="image.png" descr="image.png"/>
            <p:cNvPicPr>
              <a:picLocks noChangeAspect="1"/>
            </p:cNvPicPr>
            <p:nvPr/>
          </p:nvPicPr>
          <p:blipFill>
            <a:blip r:embed="rId2">
              <a:extLst/>
            </a:blip>
            <a:stretch>
              <a:fillRect/>
            </a:stretch>
          </p:blipFill>
          <p:spPr>
            <a:xfrm>
              <a:off x="0" y="0"/>
              <a:ext cx="3216208" cy="3473917"/>
            </a:xfrm>
            <a:prstGeom prst="rect">
              <a:avLst/>
            </a:prstGeom>
            <a:ln w="12700" cap="flat">
              <a:noFill/>
              <a:miter lim="400000"/>
            </a:ln>
            <a:effectLst/>
          </p:spPr>
        </p:pic>
        <p:pic>
          <p:nvPicPr>
            <p:cNvPr id="910" name="image.png" descr="image.png"/>
            <p:cNvPicPr>
              <a:picLocks noChangeAspect="1"/>
            </p:cNvPicPr>
            <p:nvPr/>
          </p:nvPicPr>
          <p:blipFill>
            <a:blip r:embed="rId3">
              <a:extLst/>
            </a:blip>
            <a:stretch>
              <a:fillRect/>
            </a:stretch>
          </p:blipFill>
          <p:spPr>
            <a:xfrm>
              <a:off x="2309072" y="0"/>
              <a:ext cx="1319470" cy="1230131"/>
            </a:xfrm>
            <a:prstGeom prst="rect">
              <a:avLst/>
            </a:prstGeom>
            <a:ln w="12700" cap="flat">
              <a:noFill/>
              <a:miter lim="400000"/>
            </a:ln>
            <a:effectLst/>
          </p:spPr>
        </p:pic>
      </p:grpSp>
      <p:sp>
        <p:nvSpPr>
          <p:cNvPr id="912" name="电容式传感器的应用"/>
          <p:cNvSpPr txBox="1">
            <a:spLocks noGrp="1"/>
          </p:cNvSpPr>
          <p:nvPr>
            <p:ph type="title"/>
          </p:nvPr>
        </p:nvSpPr>
        <p:spPr>
          <a:prstGeom prst="rect">
            <a:avLst/>
          </a:prstGeom>
        </p:spPr>
        <p:txBody>
          <a:bodyPr/>
          <a:lstStyle>
            <a:lvl1pPr defTabSz="578358">
              <a:defRPr sz="3762">
                <a:latin typeface="宋体"/>
                <a:ea typeface="宋体"/>
                <a:cs typeface="宋体"/>
                <a:sym typeface="宋体"/>
              </a:defRPr>
            </a:lvl1pPr>
          </a:lstStyle>
          <a:p>
            <a:pPr>
              <a:defRPr>
                <a:latin typeface="华文楷体"/>
                <a:ea typeface="华文楷体"/>
                <a:cs typeface="华文楷体"/>
                <a:sym typeface="华文楷体"/>
              </a:defRPr>
            </a:pPr>
            <a:r>
              <a:rPr>
                <a:latin typeface="宋体"/>
                <a:ea typeface="宋体"/>
                <a:cs typeface="宋体"/>
                <a:sym typeface="宋体"/>
              </a:rPr>
              <a:t>电容式传感器的应用</a:t>
            </a:r>
          </a:p>
        </p:txBody>
      </p:sp>
      <p:sp>
        <p:nvSpPr>
          <p:cNvPr id="2" name="灯片编号占位符 1"/>
          <p:cNvSpPr>
            <a:spLocks noGrp="1"/>
          </p:cNvSpPr>
          <p:nvPr>
            <p:ph type="sldNum" sz="quarter" idx="2"/>
          </p:nvPr>
        </p:nvSpPr>
        <p:spPr/>
        <p:txBody>
          <a:bodyPr/>
          <a:lstStyle/>
          <a:p>
            <a:fld id="{86CB4B4D-7CA3-9044-876B-883B54F8677D}" type="slidenum">
              <a:rPr lang="en-US" altLang="zh-CN" smtClean="0"/>
              <a:t>55</a:t>
            </a:fld>
            <a:endParaRPr lang="zh-CN" altLang="en-US"/>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2" fill="hold" grpId="1" nodeType="clickEffect">
                                  <p:stCondLst>
                                    <p:cond delay="0"/>
                                  </p:stCondLst>
                                  <p:iterate>
                                    <p:tmAbs val="0"/>
                                  </p:iterate>
                                  <p:childTnLst>
                                    <p:set>
                                      <p:cBhvr>
                                        <p:cTn id="6" fill="hold"/>
                                        <p:tgtEl>
                                          <p:spTgt spid="908"/>
                                        </p:tgtEl>
                                        <p:attrNameLst>
                                          <p:attrName>style.visibility</p:attrName>
                                        </p:attrNameLst>
                                      </p:cBhvr>
                                      <p:to>
                                        <p:strVal val="visible"/>
                                      </p:to>
                                    </p:set>
                                    <p:anim calcmode="lin" valueType="num">
                                      <p:cBhvr>
                                        <p:cTn id="7" dur="500" fill="hold"/>
                                        <p:tgtEl>
                                          <p:spTgt spid="908"/>
                                        </p:tgtEl>
                                        <p:attrNameLst>
                                          <p:attrName>ppt_x</p:attrName>
                                        </p:attrNameLst>
                                      </p:cBhvr>
                                      <p:tavLst>
                                        <p:tav tm="0">
                                          <p:val>
                                            <p:strVal val="1+#ppt_w/2"/>
                                          </p:val>
                                        </p:tav>
                                        <p:tav tm="100000">
                                          <p:val>
                                            <p:strVal val="#ppt_x"/>
                                          </p:val>
                                        </p:tav>
                                      </p:tavLst>
                                    </p:anim>
                                    <p:anim calcmode="lin" valueType="num">
                                      <p:cBhvr>
                                        <p:cTn id="8" dur="500" fill="hold"/>
                                        <p:tgtEl>
                                          <p:spTgt spid="908"/>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9" presetClass="entr" fill="hold" grpId="2" nodeType="clickEffect">
                                  <p:stCondLst>
                                    <p:cond delay="0"/>
                                  </p:stCondLst>
                                  <p:iterate>
                                    <p:tmAbs val="0"/>
                                  </p:iterate>
                                  <p:childTnLst>
                                    <p:set>
                                      <p:cBhvr>
                                        <p:cTn id="12" fill="hold"/>
                                        <p:tgtEl>
                                          <p:spTgt spid="911"/>
                                        </p:tgtEl>
                                        <p:attrNameLst>
                                          <p:attrName>style.visibility</p:attrName>
                                        </p:attrNameLst>
                                      </p:cBhvr>
                                      <p:to>
                                        <p:strVal val="visible"/>
                                      </p:to>
                                    </p:set>
                                    <p:animEffect transition="in" filter="dissolve">
                                      <p:cBhvr>
                                        <p:cTn id="13" dur="500"/>
                                        <p:tgtEl>
                                          <p:spTgt spid="9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8" grpId="1" animBg="1" advAuto="0"/>
      <p:bldP spid="911" grpId="2" animBg="1" advAuto="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4" name="电容式测厚仪"/>
          <p:cNvSpPr txBox="1">
            <a:spLocks noGrp="1"/>
          </p:cNvSpPr>
          <p:nvPr>
            <p:ph type="title"/>
          </p:nvPr>
        </p:nvSpPr>
        <p:spPr>
          <a:xfrm>
            <a:off x="4503181" y="799859"/>
            <a:ext cx="4443999" cy="1097220"/>
          </a:xfrm>
          <a:prstGeom prst="rect">
            <a:avLst/>
          </a:prstGeom>
        </p:spPr>
        <p:txBody>
          <a:bodyPr/>
          <a:lstStyle>
            <a:lvl1pPr>
              <a:defRPr>
                <a:solidFill>
                  <a:srgbClr val="02050A"/>
                </a:solidFill>
                <a:latin typeface="宋体"/>
                <a:ea typeface="宋体"/>
                <a:cs typeface="宋体"/>
                <a:sym typeface="宋体"/>
              </a:defRPr>
            </a:lvl1pPr>
          </a:lstStyle>
          <a:p>
            <a:pPr>
              <a:defRPr b="1">
                <a:latin typeface="Tahoma"/>
                <a:ea typeface="Tahoma"/>
                <a:cs typeface="Tahoma"/>
                <a:sym typeface="Tahoma"/>
              </a:defRPr>
            </a:pPr>
            <a:r>
              <a:rPr b="0">
                <a:latin typeface="宋体"/>
                <a:ea typeface="宋体"/>
                <a:cs typeface="宋体"/>
                <a:sym typeface="宋体"/>
              </a:rPr>
              <a:t>电容式测厚仪</a:t>
            </a:r>
          </a:p>
        </p:txBody>
      </p:sp>
      <p:pic>
        <p:nvPicPr>
          <p:cNvPr id="915" name="b323" descr="b323"/>
          <p:cNvPicPr>
            <a:picLocks noChangeAspect="1"/>
          </p:cNvPicPr>
          <p:nvPr/>
        </p:nvPicPr>
        <p:blipFill>
          <a:blip r:embed="rId2">
            <a:extLst/>
          </a:blip>
          <a:stretch>
            <a:fillRect/>
          </a:stretch>
        </p:blipFill>
        <p:spPr>
          <a:xfrm>
            <a:off x="973102" y="1907822"/>
            <a:ext cx="10945708" cy="3795325"/>
          </a:xfrm>
          <a:prstGeom prst="rect">
            <a:avLst/>
          </a:prstGeom>
          <a:ln w="12700">
            <a:miter lim="400000"/>
          </a:ln>
        </p:spPr>
      </p:pic>
      <p:grpSp>
        <p:nvGrpSpPr>
          <p:cNvPr id="933" name="成组"/>
          <p:cNvGrpSpPr/>
          <p:nvPr/>
        </p:nvGrpSpPr>
        <p:grpSpPr>
          <a:xfrm>
            <a:off x="380435" y="5608787"/>
            <a:ext cx="12243930" cy="3648570"/>
            <a:chOff x="0" y="0"/>
            <a:chExt cx="12243929" cy="3648569"/>
          </a:xfrm>
        </p:grpSpPr>
        <p:grpSp>
          <p:nvGrpSpPr>
            <p:cNvPr id="918" name="3-34"/>
            <p:cNvGrpSpPr/>
            <p:nvPr/>
          </p:nvGrpSpPr>
          <p:grpSpPr>
            <a:xfrm>
              <a:off x="0" y="0"/>
              <a:ext cx="12243930" cy="3648570"/>
              <a:chOff x="0" y="0"/>
              <a:chExt cx="12243929" cy="3648569"/>
            </a:xfrm>
          </p:grpSpPr>
          <p:sp>
            <p:nvSpPr>
              <p:cNvPr id="916" name="矩形"/>
              <p:cNvSpPr/>
              <p:nvPr/>
            </p:nvSpPr>
            <p:spPr>
              <a:xfrm>
                <a:off x="0" y="0"/>
                <a:ext cx="12243930" cy="3648570"/>
              </a:xfrm>
              <a:prstGeom prst="rect">
                <a:avLst/>
              </a:prstGeom>
              <a:solidFill>
                <a:srgbClr val="FFFFFF"/>
              </a:solidFill>
              <a:ln w="12700" cap="flat">
                <a:noFill/>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Helvetica Neue Medium"/>
                  </a:defRPr>
                </a:pPr>
                <a:endParaRPr/>
              </a:p>
            </p:txBody>
          </p:sp>
          <p:pic>
            <p:nvPicPr>
              <p:cNvPr id="917" name="3-34.png" descr="3-34.png"/>
              <p:cNvPicPr>
                <a:picLocks noChangeAspect="1"/>
              </p:cNvPicPr>
              <p:nvPr/>
            </p:nvPicPr>
            <p:blipFill>
              <a:blip r:embed="rId3">
                <a:extLst/>
              </a:blip>
              <a:stretch>
                <a:fillRect/>
              </a:stretch>
            </p:blipFill>
            <p:spPr>
              <a:xfrm>
                <a:off x="0" y="0"/>
                <a:ext cx="12243930" cy="3648570"/>
              </a:xfrm>
              <a:prstGeom prst="rect">
                <a:avLst/>
              </a:prstGeom>
              <a:ln w="101600" cap="flat">
                <a:solidFill>
                  <a:srgbClr val="FF6600"/>
                </a:solidFill>
                <a:prstDash val="solid"/>
                <a:round/>
              </a:ln>
              <a:effectLst/>
            </p:spPr>
          </p:pic>
        </p:grpSp>
        <p:pic>
          <p:nvPicPr>
            <p:cNvPr id="919" name="image.pdf" descr="image.pdf"/>
            <p:cNvPicPr>
              <a:picLocks noChangeAspect="1"/>
            </p:cNvPicPr>
            <p:nvPr/>
          </p:nvPicPr>
          <p:blipFill>
            <a:blip r:embed="rId4">
              <a:extLst/>
            </a:blip>
            <a:stretch>
              <a:fillRect/>
            </a:stretch>
          </p:blipFill>
          <p:spPr>
            <a:xfrm>
              <a:off x="4242945" y="394439"/>
              <a:ext cx="454602" cy="380061"/>
            </a:xfrm>
            <a:prstGeom prst="rect">
              <a:avLst/>
            </a:prstGeom>
            <a:ln w="12700" cap="flat">
              <a:noFill/>
              <a:miter lim="400000"/>
            </a:ln>
            <a:effectLst/>
          </p:spPr>
        </p:pic>
        <p:pic>
          <p:nvPicPr>
            <p:cNvPr id="920" name="image.pdf" descr="image.pdf"/>
            <p:cNvPicPr>
              <a:picLocks noChangeAspect="1"/>
            </p:cNvPicPr>
            <p:nvPr/>
          </p:nvPicPr>
          <p:blipFill>
            <a:blip r:embed="rId5">
              <a:extLst/>
            </a:blip>
            <a:stretch>
              <a:fillRect/>
            </a:stretch>
          </p:blipFill>
          <p:spPr>
            <a:xfrm>
              <a:off x="4364172" y="2958299"/>
              <a:ext cx="424296" cy="355407"/>
            </a:xfrm>
            <a:prstGeom prst="rect">
              <a:avLst/>
            </a:prstGeom>
            <a:ln w="12700" cap="flat">
              <a:noFill/>
              <a:miter lim="400000"/>
            </a:ln>
            <a:effectLst/>
          </p:spPr>
        </p:pic>
        <p:pic>
          <p:nvPicPr>
            <p:cNvPr id="921" name="image.pdf" descr="image.pdf"/>
            <p:cNvPicPr>
              <a:picLocks noChangeAspect="1"/>
            </p:cNvPicPr>
            <p:nvPr/>
          </p:nvPicPr>
          <p:blipFill>
            <a:blip r:embed="rId6">
              <a:extLst/>
            </a:blip>
            <a:stretch>
              <a:fillRect/>
            </a:stretch>
          </p:blipFill>
          <p:spPr>
            <a:xfrm>
              <a:off x="3273129" y="1676369"/>
              <a:ext cx="472281" cy="394441"/>
            </a:xfrm>
            <a:prstGeom prst="rect">
              <a:avLst/>
            </a:prstGeom>
            <a:ln w="12700" cap="flat">
              <a:noFill/>
              <a:miter lim="400000"/>
            </a:ln>
            <a:effectLst/>
          </p:spPr>
        </p:pic>
        <p:pic>
          <p:nvPicPr>
            <p:cNvPr id="922" name="image.pdf" descr="image.pdf"/>
            <p:cNvPicPr>
              <a:picLocks noChangeAspect="1"/>
            </p:cNvPicPr>
            <p:nvPr/>
          </p:nvPicPr>
          <p:blipFill>
            <a:blip r:embed="rId6">
              <a:extLst/>
            </a:blip>
            <a:stretch>
              <a:fillRect/>
            </a:stretch>
          </p:blipFill>
          <p:spPr>
            <a:xfrm>
              <a:off x="3394356" y="2662469"/>
              <a:ext cx="424295" cy="355408"/>
            </a:xfrm>
            <a:prstGeom prst="rect">
              <a:avLst/>
            </a:prstGeom>
            <a:ln w="12700" cap="flat">
              <a:noFill/>
              <a:miter lim="400000"/>
            </a:ln>
            <a:effectLst/>
          </p:spPr>
        </p:pic>
        <p:pic>
          <p:nvPicPr>
            <p:cNvPr id="923" name="image.pdf" descr="image.pdf"/>
            <p:cNvPicPr>
              <a:picLocks noChangeAspect="1"/>
            </p:cNvPicPr>
            <p:nvPr/>
          </p:nvPicPr>
          <p:blipFill>
            <a:blip r:embed="rId7">
              <a:extLst/>
            </a:blip>
            <a:stretch>
              <a:fillRect/>
            </a:stretch>
          </p:blipFill>
          <p:spPr>
            <a:xfrm>
              <a:off x="1454724" y="1380539"/>
              <a:ext cx="606136" cy="380060"/>
            </a:xfrm>
            <a:prstGeom prst="rect">
              <a:avLst/>
            </a:prstGeom>
            <a:ln w="12700" cap="flat">
              <a:noFill/>
              <a:miter lim="400000"/>
            </a:ln>
            <a:effectLst/>
          </p:spPr>
        </p:pic>
        <p:pic>
          <p:nvPicPr>
            <p:cNvPr id="924" name="image.pdf" descr="image.pdf"/>
            <p:cNvPicPr>
              <a:picLocks noChangeAspect="1"/>
            </p:cNvPicPr>
            <p:nvPr/>
          </p:nvPicPr>
          <p:blipFill>
            <a:blip r:embed="rId8">
              <a:extLst/>
            </a:blip>
            <a:stretch>
              <a:fillRect/>
            </a:stretch>
          </p:blipFill>
          <p:spPr>
            <a:xfrm>
              <a:off x="2182086" y="1873589"/>
              <a:ext cx="484909" cy="336918"/>
            </a:xfrm>
            <a:prstGeom prst="rect">
              <a:avLst/>
            </a:prstGeom>
            <a:ln w="12700" cap="flat">
              <a:noFill/>
              <a:miter lim="400000"/>
            </a:ln>
            <a:effectLst/>
          </p:spPr>
        </p:pic>
        <p:sp>
          <p:nvSpPr>
            <p:cNvPr id="925" name="矩形"/>
            <p:cNvSpPr/>
            <p:nvPr/>
          </p:nvSpPr>
          <p:spPr>
            <a:xfrm>
              <a:off x="2303313" y="2169419"/>
              <a:ext cx="363682" cy="98611"/>
            </a:xfrm>
            <a:prstGeom prst="rect">
              <a:avLst/>
            </a:prstGeom>
            <a:solidFill>
              <a:srgbClr val="00E4A8"/>
            </a:solidFill>
            <a:ln w="12700" cap="sq">
              <a:solidFill>
                <a:srgbClr val="000000"/>
              </a:solidFill>
              <a:prstDash val="solid"/>
              <a:round/>
            </a:ln>
            <a:effectLst/>
          </p:spPr>
          <p:txBody>
            <a:bodyPr wrap="square" lIns="50800" tIns="50800" rIns="50800" bIns="50800" numCol="1" anchor="ctr">
              <a:noAutofit/>
            </a:bodyPr>
            <a:lstStyle/>
            <a:p>
              <a:pPr>
                <a:defRPr sz="2400">
                  <a:solidFill>
                    <a:srgbClr val="FFFFFF"/>
                  </a:solidFill>
                  <a:latin typeface="+mn-lt"/>
                  <a:ea typeface="+mn-ea"/>
                  <a:cs typeface="+mn-cs"/>
                  <a:sym typeface="Helvetica Neue Medium"/>
                </a:defRPr>
              </a:pPr>
              <a:endParaRPr/>
            </a:p>
          </p:txBody>
        </p:sp>
        <p:sp>
          <p:nvSpPr>
            <p:cNvPr id="926" name="矩形"/>
            <p:cNvSpPr/>
            <p:nvPr/>
          </p:nvSpPr>
          <p:spPr>
            <a:xfrm>
              <a:off x="2303313" y="2563859"/>
              <a:ext cx="363682" cy="98611"/>
            </a:xfrm>
            <a:prstGeom prst="rect">
              <a:avLst/>
            </a:prstGeom>
            <a:solidFill>
              <a:srgbClr val="00E4A8"/>
            </a:solidFill>
            <a:ln w="12700" cap="sq">
              <a:solidFill>
                <a:srgbClr val="000000"/>
              </a:solidFill>
              <a:prstDash val="solid"/>
              <a:round/>
            </a:ln>
            <a:effectLst/>
          </p:spPr>
          <p:txBody>
            <a:bodyPr wrap="square" lIns="50800" tIns="50800" rIns="50800" bIns="50800" numCol="1" anchor="ctr">
              <a:noAutofit/>
            </a:bodyPr>
            <a:lstStyle/>
            <a:p>
              <a:pPr>
                <a:defRPr sz="2400">
                  <a:solidFill>
                    <a:srgbClr val="FFFFFF"/>
                  </a:solidFill>
                  <a:latin typeface="+mn-lt"/>
                  <a:ea typeface="+mn-ea"/>
                  <a:cs typeface="+mn-cs"/>
                  <a:sym typeface="Helvetica Neue Medium"/>
                </a:defRPr>
              </a:pPr>
              <a:endParaRPr/>
            </a:p>
          </p:txBody>
        </p:sp>
        <p:sp>
          <p:nvSpPr>
            <p:cNvPr id="927" name="线条"/>
            <p:cNvSpPr/>
            <p:nvPr/>
          </p:nvSpPr>
          <p:spPr>
            <a:xfrm>
              <a:off x="2545767" y="2268029"/>
              <a:ext cx="1" cy="295831"/>
            </a:xfrm>
            <a:prstGeom prst="line">
              <a:avLst/>
            </a:prstGeom>
            <a:noFill/>
            <a:ln w="38100" cap="sq">
              <a:solidFill>
                <a:srgbClr val="00E4A8"/>
              </a:solidFill>
              <a:prstDash val="solid"/>
              <a:round/>
            </a:ln>
            <a:effectLst/>
          </p:spPr>
          <p:txBody>
            <a:bodyPr wrap="square" lIns="50800" tIns="50800" rIns="50800" bIns="50800" numCol="1" anchor="ctr">
              <a:noAutofit/>
            </a:bodyPr>
            <a:lstStyle/>
            <a:p>
              <a:pPr>
                <a:defRPr sz="2200">
                  <a:solidFill>
                    <a:srgbClr val="FFFFFF"/>
                  </a:solidFill>
                  <a:latin typeface="+mn-lt"/>
                  <a:ea typeface="+mn-ea"/>
                  <a:cs typeface="+mn-cs"/>
                  <a:sym typeface="Helvetica Neue Medium"/>
                </a:defRPr>
              </a:pPr>
              <a:endParaRPr/>
            </a:p>
          </p:txBody>
        </p:sp>
        <p:pic>
          <p:nvPicPr>
            <p:cNvPr id="928" name="image.pdf" descr="image.pdf"/>
            <p:cNvPicPr>
              <a:picLocks noChangeAspect="1"/>
            </p:cNvPicPr>
            <p:nvPr/>
          </p:nvPicPr>
          <p:blipFill>
            <a:blip r:embed="rId9">
              <a:extLst/>
            </a:blip>
            <a:stretch>
              <a:fillRect/>
            </a:stretch>
          </p:blipFill>
          <p:spPr>
            <a:xfrm>
              <a:off x="2424540" y="2662469"/>
              <a:ext cx="540471" cy="336918"/>
            </a:xfrm>
            <a:prstGeom prst="rect">
              <a:avLst/>
            </a:prstGeom>
            <a:ln w="12700" cap="flat">
              <a:noFill/>
              <a:miter lim="400000"/>
            </a:ln>
            <a:effectLst/>
          </p:spPr>
        </p:pic>
        <p:sp>
          <p:nvSpPr>
            <p:cNvPr id="929" name="矩形"/>
            <p:cNvSpPr/>
            <p:nvPr/>
          </p:nvSpPr>
          <p:spPr>
            <a:xfrm>
              <a:off x="1939632" y="2366639"/>
              <a:ext cx="1091044" cy="98611"/>
            </a:xfrm>
            <a:prstGeom prst="rect">
              <a:avLst/>
            </a:prstGeom>
            <a:solidFill>
              <a:srgbClr val="006600"/>
            </a:solidFill>
            <a:ln w="12700" cap="flat">
              <a:noFill/>
              <a:miter lim="400000"/>
            </a:ln>
            <a:effectLst/>
          </p:spPr>
          <p:txBody>
            <a:bodyPr wrap="square" lIns="50800" tIns="50800" rIns="50800" bIns="50800" numCol="1" anchor="ctr">
              <a:noAutofit/>
            </a:bodyPr>
            <a:lstStyle/>
            <a:p>
              <a:pPr>
                <a:defRPr sz="2400">
                  <a:solidFill>
                    <a:srgbClr val="FFFFFF"/>
                  </a:solidFill>
                  <a:latin typeface="+mn-lt"/>
                  <a:ea typeface="+mn-ea"/>
                  <a:cs typeface="+mn-cs"/>
                  <a:sym typeface="Helvetica Neue Medium"/>
                </a:defRPr>
              </a:pPr>
              <a:endParaRPr/>
            </a:p>
          </p:txBody>
        </p:sp>
        <p:sp>
          <p:nvSpPr>
            <p:cNvPr id="930" name="线条"/>
            <p:cNvSpPr/>
            <p:nvPr/>
          </p:nvSpPr>
          <p:spPr>
            <a:xfrm flipV="1">
              <a:off x="1575951" y="2465249"/>
              <a:ext cx="363682" cy="295831"/>
            </a:xfrm>
            <a:prstGeom prst="line">
              <a:avLst/>
            </a:prstGeom>
            <a:noFill/>
            <a:ln w="50800" cap="sq">
              <a:solidFill>
                <a:srgbClr val="000000"/>
              </a:solidFill>
              <a:prstDash val="solid"/>
              <a:round/>
              <a:tailEnd type="triangle" w="med" len="med"/>
            </a:ln>
            <a:effectLst/>
          </p:spPr>
          <p:txBody>
            <a:bodyPr wrap="square" lIns="50800" tIns="50800" rIns="50800" bIns="50800" numCol="1" anchor="ctr">
              <a:noAutofit/>
            </a:bodyPr>
            <a:lstStyle/>
            <a:p>
              <a:pPr>
                <a:defRPr sz="2200">
                  <a:solidFill>
                    <a:srgbClr val="FFFFFF"/>
                  </a:solidFill>
                  <a:latin typeface="+mn-lt"/>
                  <a:ea typeface="+mn-ea"/>
                  <a:cs typeface="+mn-cs"/>
                  <a:sym typeface="Helvetica Neue Medium"/>
                </a:defRPr>
              </a:pPr>
              <a:endParaRPr/>
            </a:p>
          </p:txBody>
        </p:sp>
        <p:pic>
          <p:nvPicPr>
            <p:cNvPr id="931" name="image.pdf" descr="image.pdf"/>
            <p:cNvPicPr>
              <a:picLocks noChangeAspect="1"/>
            </p:cNvPicPr>
            <p:nvPr/>
          </p:nvPicPr>
          <p:blipFill>
            <a:blip r:embed="rId10">
              <a:extLst/>
            </a:blip>
            <a:stretch>
              <a:fillRect/>
            </a:stretch>
          </p:blipFill>
          <p:spPr>
            <a:xfrm>
              <a:off x="3879264" y="1281929"/>
              <a:ext cx="459654" cy="316375"/>
            </a:xfrm>
            <a:prstGeom prst="rect">
              <a:avLst/>
            </a:prstGeom>
            <a:ln w="12700" cap="flat">
              <a:noFill/>
              <a:miter lim="400000"/>
            </a:ln>
            <a:effectLst/>
          </p:spPr>
        </p:pic>
        <p:pic>
          <p:nvPicPr>
            <p:cNvPr id="932" name="image.pdf" descr="image.pdf"/>
            <p:cNvPicPr>
              <a:picLocks noChangeAspect="1"/>
            </p:cNvPicPr>
            <p:nvPr/>
          </p:nvPicPr>
          <p:blipFill>
            <a:blip r:embed="rId11">
              <a:extLst/>
            </a:blip>
            <a:stretch>
              <a:fillRect/>
            </a:stretch>
          </p:blipFill>
          <p:spPr>
            <a:xfrm>
              <a:off x="3879264" y="3155519"/>
              <a:ext cx="512691" cy="316374"/>
            </a:xfrm>
            <a:prstGeom prst="rect">
              <a:avLst/>
            </a:prstGeom>
            <a:ln w="12700" cap="flat">
              <a:noFill/>
              <a:miter lim="400000"/>
            </a:ln>
            <a:effectLst/>
          </p:spPr>
        </p:pic>
      </p:grpSp>
      <p:sp>
        <p:nvSpPr>
          <p:cNvPr id="934" name="电容式传感器的应用"/>
          <p:cNvSpPr/>
          <p:nvPr/>
        </p:nvSpPr>
        <p:spPr>
          <a:xfrm>
            <a:off x="512756" y="75157"/>
            <a:ext cx="4443999" cy="109722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defTabSz="578358">
              <a:defRPr sz="3762">
                <a:latin typeface="宋体"/>
                <a:ea typeface="宋体"/>
                <a:cs typeface="宋体"/>
                <a:sym typeface="宋体"/>
              </a:defRPr>
            </a:lvl1pPr>
          </a:lstStyle>
          <a:p>
            <a:pPr>
              <a:defRPr>
                <a:latin typeface="华文楷体"/>
                <a:ea typeface="华文楷体"/>
                <a:cs typeface="华文楷体"/>
                <a:sym typeface="华文楷体"/>
              </a:defRPr>
            </a:pPr>
            <a:r>
              <a:rPr dirty="0" err="1">
                <a:latin typeface="宋体"/>
                <a:ea typeface="宋体"/>
                <a:cs typeface="宋体"/>
                <a:sym typeface="宋体"/>
              </a:rPr>
              <a:t>电容式传感器的应用</a:t>
            </a:r>
            <a:endParaRPr dirty="0">
              <a:latin typeface="宋体"/>
              <a:ea typeface="宋体"/>
              <a:cs typeface="宋体"/>
              <a:sym typeface="宋体"/>
            </a:endParaRPr>
          </a:p>
        </p:txBody>
      </p:sp>
      <p:sp>
        <p:nvSpPr>
          <p:cNvPr id="2" name="灯片编号占位符 1"/>
          <p:cNvSpPr>
            <a:spLocks noGrp="1"/>
          </p:cNvSpPr>
          <p:nvPr>
            <p:ph type="sldNum" sz="quarter" idx="2"/>
          </p:nvPr>
        </p:nvSpPr>
        <p:spPr/>
        <p:txBody>
          <a:bodyPr/>
          <a:lstStyle/>
          <a:p>
            <a:fld id="{86CB4B4D-7CA3-9044-876B-883B54F8677D}" type="slidenum">
              <a:rPr lang="en-US" altLang="zh-CN" smtClean="0"/>
              <a:t>56</a:t>
            </a:fld>
            <a:endParaRPr lang="zh-CN" altLang="en-US"/>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4" presetClass="entr" presetSubtype="16" fill="hold" grpId="1" nodeType="clickEffect">
                                  <p:stCondLst>
                                    <p:cond delay="0"/>
                                  </p:stCondLst>
                                  <p:iterate>
                                    <p:tmAbs val="0"/>
                                  </p:iterate>
                                  <p:childTnLst>
                                    <p:set>
                                      <p:cBhvr>
                                        <p:cTn id="6" fill="hold"/>
                                        <p:tgtEl>
                                          <p:spTgt spid="933"/>
                                        </p:tgtEl>
                                        <p:attrNameLst>
                                          <p:attrName>style.visibility</p:attrName>
                                        </p:attrNameLst>
                                      </p:cBhvr>
                                      <p:to>
                                        <p:strVal val="visible"/>
                                      </p:to>
                                    </p:set>
                                    <p:animEffect transition="in" filter="box(in)">
                                      <p:cBhvr>
                                        <p:cTn id="7" dur="500"/>
                                        <p:tgtEl>
                                          <p:spTgt spid="9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3" grpId="1" animBg="1" advAuto="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6" name="湿度测量"/>
          <p:cNvSpPr txBox="1">
            <a:spLocks noGrp="1"/>
          </p:cNvSpPr>
          <p:nvPr>
            <p:ph type="title"/>
          </p:nvPr>
        </p:nvSpPr>
        <p:spPr>
          <a:xfrm>
            <a:off x="2602661" y="1218238"/>
            <a:ext cx="4061274" cy="822021"/>
          </a:xfrm>
          <a:prstGeom prst="rect">
            <a:avLst/>
          </a:prstGeom>
        </p:spPr>
        <p:txBody>
          <a:bodyPr/>
          <a:lstStyle>
            <a:lvl1pPr defTabSz="531622">
              <a:defRPr sz="4095">
                <a:solidFill>
                  <a:srgbClr val="02050A"/>
                </a:solidFill>
                <a:latin typeface="宋体"/>
                <a:ea typeface="宋体"/>
                <a:cs typeface="宋体"/>
                <a:sym typeface="宋体"/>
              </a:defRPr>
            </a:lvl1pPr>
          </a:lstStyle>
          <a:p>
            <a:r>
              <a:t>湿度测量 </a:t>
            </a:r>
          </a:p>
        </p:txBody>
      </p:sp>
      <p:sp>
        <p:nvSpPr>
          <p:cNvPr id="937" name="湿敏电容一般用高分子薄膜电容制成的，常用的高分子材料有聚苯乙烯、聚酰亚胺、酪酸醋酸纤维等。"/>
          <p:cNvSpPr txBox="1"/>
          <p:nvPr/>
        </p:nvSpPr>
        <p:spPr>
          <a:xfrm>
            <a:off x="386671" y="2583813"/>
            <a:ext cx="7606455" cy="2032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l">
              <a:lnSpc>
                <a:spcPct val="140000"/>
              </a:lnSpc>
              <a:spcBef>
                <a:spcPts val="600"/>
              </a:spcBef>
              <a:defRPr>
                <a:solidFill>
                  <a:srgbClr val="FF0000"/>
                </a:solidFill>
                <a:effectLst>
                  <a:outerShdw blurRad="12700" dist="25400" dir="2700000" rotWithShape="0">
                    <a:srgbClr val="000000"/>
                  </a:outerShdw>
                </a:effectLst>
                <a:latin typeface="Times New Roman"/>
                <a:ea typeface="Times New Roman"/>
                <a:cs typeface="Times New Roman"/>
                <a:sym typeface="Times New Roman"/>
              </a:defRPr>
            </a:pPr>
            <a:r>
              <a:rPr>
                <a:latin typeface="华文中宋"/>
                <a:ea typeface="华文中宋"/>
                <a:cs typeface="华文中宋"/>
                <a:sym typeface="华文中宋"/>
              </a:rPr>
              <a:t>湿敏电容</a:t>
            </a:r>
            <a:r>
              <a:rPr>
                <a:solidFill>
                  <a:srgbClr val="000000"/>
                </a:solidFill>
                <a:effectLst>
                  <a:outerShdw blurRad="12700" dist="25400" dir="2700000" rotWithShape="0">
                    <a:srgbClr val="FFFFFF"/>
                  </a:outerShdw>
                </a:effectLst>
                <a:latin typeface="华文中宋"/>
                <a:ea typeface="华文中宋"/>
                <a:cs typeface="华文中宋"/>
                <a:sym typeface="华文中宋"/>
              </a:rPr>
              <a:t>一般用高分子薄膜电容制成的，常用的高分子材料有聚苯乙烯、聚酰亚胺、酪酸醋酸纤维等。</a:t>
            </a:r>
          </a:p>
        </p:txBody>
      </p:sp>
      <p:sp>
        <p:nvSpPr>
          <p:cNvPr id="938" name="当环境湿度发生改变时，湿敏电容的介电常数发生变化，使其电容量也发生变化，其电容变化量与相对湿度成正比。"/>
          <p:cNvSpPr txBox="1"/>
          <p:nvPr/>
        </p:nvSpPr>
        <p:spPr>
          <a:xfrm>
            <a:off x="338050" y="5683081"/>
            <a:ext cx="12011378" cy="1320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l">
              <a:lnSpc>
                <a:spcPct val="140000"/>
              </a:lnSpc>
              <a:spcBef>
                <a:spcPts val="600"/>
              </a:spcBef>
              <a:defRPr>
                <a:effectLst>
                  <a:outerShdw blurRad="12700" dist="25400" dir="2700000" rotWithShape="0">
                    <a:srgbClr val="FFFFFF"/>
                  </a:outerShdw>
                </a:effectLst>
                <a:latin typeface="Times New Roman"/>
                <a:ea typeface="Times New Roman"/>
                <a:cs typeface="Times New Roman"/>
                <a:sym typeface="Times New Roman"/>
              </a:defRPr>
            </a:pPr>
            <a:r>
              <a:rPr>
                <a:latin typeface="华文中宋"/>
                <a:ea typeface="华文中宋"/>
                <a:cs typeface="华文中宋"/>
                <a:sym typeface="华文中宋"/>
              </a:rPr>
              <a:t>当环境湿度发生改变时，湿敏电容的</a:t>
            </a:r>
            <a:r>
              <a:rPr>
                <a:solidFill>
                  <a:srgbClr val="FF0000"/>
                </a:solidFill>
                <a:effectLst>
                  <a:outerShdw blurRad="12700" dist="25400" dir="2700000" rotWithShape="0">
                    <a:srgbClr val="000000"/>
                  </a:outerShdw>
                </a:effectLst>
                <a:latin typeface="华文中宋"/>
                <a:ea typeface="华文中宋"/>
                <a:cs typeface="华文中宋"/>
                <a:sym typeface="华文中宋"/>
              </a:rPr>
              <a:t>介电常数</a:t>
            </a:r>
            <a:r>
              <a:rPr>
                <a:latin typeface="华文中宋"/>
                <a:ea typeface="华文中宋"/>
                <a:cs typeface="华文中宋"/>
                <a:sym typeface="华文中宋"/>
              </a:rPr>
              <a:t>发生变化，使其电容量也发生变化，其电容变化量与相对湿度成正比。</a:t>
            </a:r>
          </a:p>
        </p:txBody>
      </p:sp>
      <p:grpSp>
        <p:nvGrpSpPr>
          <p:cNvPr id="941" name="成组"/>
          <p:cNvGrpSpPr/>
          <p:nvPr/>
        </p:nvGrpSpPr>
        <p:grpSpPr>
          <a:xfrm>
            <a:off x="8264343" y="1292838"/>
            <a:ext cx="3870205" cy="4082796"/>
            <a:chOff x="0" y="0"/>
            <a:chExt cx="3870204" cy="4082794"/>
          </a:xfrm>
        </p:grpSpPr>
        <p:sp>
          <p:nvSpPr>
            <p:cNvPr id="939" name="HM1500湿度传感器"/>
            <p:cNvSpPr txBox="1"/>
            <p:nvPr/>
          </p:nvSpPr>
          <p:spPr>
            <a:xfrm>
              <a:off x="539912" y="3562094"/>
              <a:ext cx="2790380" cy="5207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marL="487680" indent="-487680">
                <a:spcBef>
                  <a:spcPts val="900"/>
                </a:spcBef>
                <a:defRPr sz="2400">
                  <a:latin typeface="黑体"/>
                  <a:ea typeface="黑体"/>
                  <a:cs typeface="黑体"/>
                  <a:sym typeface="黑体"/>
                </a:defRPr>
              </a:lvl1pPr>
            </a:lstStyle>
            <a:p>
              <a:r>
                <a:t>HM1500湿度传感器</a:t>
              </a:r>
            </a:p>
          </p:txBody>
        </p:sp>
        <p:pic>
          <p:nvPicPr>
            <p:cNvPr id="940" name="图像" descr="图像"/>
            <p:cNvPicPr>
              <a:picLocks noChangeAspect="1"/>
            </p:cNvPicPr>
            <p:nvPr/>
          </p:nvPicPr>
          <p:blipFill>
            <a:blip r:embed="rId2">
              <a:extLst/>
            </a:blip>
            <a:stretch>
              <a:fillRect/>
            </a:stretch>
          </p:blipFill>
          <p:spPr>
            <a:xfrm>
              <a:off x="0" y="0"/>
              <a:ext cx="3870205" cy="3599756"/>
            </a:xfrm>
            <a:prstGeom prst="rect">
              <a:avLst/>
            </a:prstGeom>
            <a:ln w="12700" cap="flat">
              <a:noFill/>
              <a:miter lim="400000"/>
            </a:ln>
            <a:effectLst/>
          </p:spPr>
        </p:pic>
      </p:grpSp>
      <p:sp>
        <p:nvSpPr>
          <p:cNvPr id="942" name="电容式传感器的应用"/>
          <p:cNvSpPr/>
          <p:nvPr/>
        </p:nvSpPr>
        <p:spPr>
          <a:xfrm>
            <a:off x="386671" y="0"/>
            <a:ext cx="4443999" cy="109722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defTabSz="578358">
              <a:defRPr sz="3762">
                <a:latin typeface="宋体"/>
                <a:ea typeface="宋体"/>
                <a:cs typeface="宋体"/>
                <a:sym typeface="宋体"/>
              </a:defRPr>
            </a:lvl1pPr>
          </a:lstStyle>
          <a:p>
            <a:pPr>
              <a:defRPr>
                <a:latin typeface="华文楷体"/>
                <a:ea typeface="华文楷体"/>
                <a:cs typeface="华文楷体"/>
                <a:sym typeface="华文楷体"/>
              </a:defRPr>
            </a:pPr>
            <a:r>
              <a:rPr dirty="0" err="1">
                <a:latin typeface="宋体"/>
                <a:ea typeface="宋体"/>
                <a:cs typeface="宋体"/>
                <a:sym typeface="宋体"/>
              </a:rPr>
              <a:t>电容式传感器的应用</a:t>
            </a:r>
            <a:endParaRPr dirty="0">
              <a:latin typeface="宋体"/>
              <a:ea typeface="宋体"/>
              <a:cs typeface="宋体"/>
              <a:sym typeface="宋体"/>
            </a:endParaRPr>
          </a:p>
        </p:txBody>
      </p:sp>
      <p:sp>
        <p:nvSpPr>
          <p:cNvPr id="2" name="灯片编号占位符 1"/>
          <p:cNvSpPr>
            <a:spLocks noGrp="1"/>
          </p:cNvSpPr>
          <p:nvPr>
            <p:ph type="sldNum" sz="quarter" idx="2"/>
          </p:nvPr>
        </p:nvSpPr>
        <p:spPr/>
        <p:txBody>
          <a:bodyPr/>
          <a:lstStyle/>
          <a:p>
            <a:fld id="{86CB4B4D-7CA3-9044-876B-883B54F8677D}" type="slidenum">
              <a:rPr lang="en-US" altLang="zh-CN" smtClean="0"/>
              <a:t>57</a:t>
            </a:fld>
            <a:endParaRPr lang="zh-CN" altLang="en-US"/>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4" presetClass="entr" presetSubtype="32" fill="hold" grpId="1" nodeType="clickEffect">
                                  <p:stCondLst>
                                    <p:cond delay="0"/>
                                  </p:stCondLst>
                                  <p:iterate>
                                    <p:tmAbs val="0"/>
                                  </p:iterate>
                                  <p:childTnLst>
                                    <p:set>
                                      <p:cBhvr>
                                        <p:cTn id="6" fill="hold"/>
                                        <p:tgtEl>
                                          <p:spTgt spid="937"/>
                                        </p:tgtEl>
                                        <p:attrNameLst>
                                          <p:attrName>style.visibility</p:attrName>
                                        </p:attrNameLst>
                                      </p:cBhvr>
                                      <p:to>
                                        <p:strVal val="visible"/>
                                      </p:to>
                                    </p:set>
                                    <p:animEffect transition="in" filter="box(out)">
                                      <p:cBhvr>
                                        <p:cTn id="7" dur="500"/>
                                        <p:tgtEl>
                                          <p:spTgt spid="937"/>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12" fill="hold" grpId="2" nodeType="clickEffect">
                                  <p:stCondLst>
                                    <p:cond delay="0"/>
                                  </p:stCondLst>
                                  <p:iterate>
                                    <p:tmAbs val="0"/>
                                  </p:iterate>
                                  <p:childTnLst>
                                    <p:set>
                                      <p:cBhvr>
                                        <p:cTn id="11" fill="hold"/>
                                        <p:tgtEl>
                                          <p:spTgt spid="938"/>
                                        </p:tgtEl>
                                        <p:attrNameLst>
                                          <p:attrName>style.visibility</p:attrName>
                                        </p:attrNameLst>
                                      </p:cBhvr>
                                      <p:to>
                                        <p:strVal val="visible"/>
                                      </p:to>
                                    </p:set>
                                    <p:animEffect transition="in" filter="strips(downLeft)">
                                      <p:cBhvr>
                                        <p:cTn id="12" dur="500"/>
                                        <p:tgtEl>
                                          <p:spTgt spid="9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7" grpId="1" animBg="1" advAuto="0"/>
      <p:bldP spid="938" grpId="2" animBg="1" advAuto="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4" name="精品5-16" descr="精品5-16"/>
          <p:cNvPicPr>
            <a:picLocks noChangeAspect="1"/>
          </p:cNvPicPr>
          <p:nvPr/>
        </p:nvPicPr>
        <p:blipFill>
          <a:blip r:embed="rId2">
            <a:extLst/>
          </a:blip>
          <a:stretch>
            <a:fillRect/>
          </a:stretch>
        </p:blipFill>
        <p:spPr>
          <a:xfrm>
            <a:off x="2126490" y="1695018"/>
            <a:ext cx="9536855" cy="4240107"/>
          </a:xfrm>
          <a:prstGeom prst="rect">
            <a:avLst/>
          </a:prstGeom>
          <a:ln w="12700">
            <a:miter lim="400000"/>
          </a:ln>
        </p:spPr>
      </p:pic>
      <p:sp>
        <p:nvSpPr>
          <p:cNvPr id="945" name="电容式油量表"/>
          <p:cNvSpPr txBox="1">
            <a:spLocks noGrp="1"/>
          </p:cNvSpPr>
          <p:nvPr>
            <p:ph type="title"/>
          </p:nvPr>
        </p:nvSpPr>
        <p:spPr>
          <a:xfrm>
            <a:off x="4138199" y="924199"/>
            <a:ext cx="4443999" cy="1097219"/>
          </a:xfrm>
          <a:prstGeom prst="rect">
            <a:avLst/>
          </a:prstGeom>
        </p:spPr>
        <p:txBody>
          <a:bodyPr/>
          <a:lstStyle>
            <a:lvl1pPr>
              <a:lnSpc>
                <a:spcPct val="130000"/>
              </a:lnSpc>
              <a:defRPr>
                <a:latin typeface="黑体"/>
                <a:ea typeface="黑体"/>
                <a:cs typeface="黑体"/>
                <a:sym typeface="黑体"/>
              </a:defRPr>
            </a:lvl1pPr>
          </a:lstStyle>
          <a:p>
            <a:pPr>
              <a:defRPr b="1">
                <a:latin typeface="Tahoma"/>
                <a:ea typeface="Tahoma"/>
                <a:cs typeface="Tahoma"/>
                <a:sym typeface="Tahoma"/>
              </a:defRPr>
            </a:pPr>
            <a:r>
              <a:rPr b="0">
                <a:latin typeface="黑体"/>
                <a:ea typeface="黑体"/>
                <a:cs typeface="黑体"/>
                <a:sym typeface="黑体"/>
              </a:rPr>
              <a:t>电容式油量表</a:t>
            </a:r>
          </a:p>
        </p:txBody>
      </p:sp>
      <p:sp>
        <p:nvSpPr>
          <p:cNvPr id="946" name="当油箱中注满油时，液位上升，指针停留在转角为θm处。当油箱中的油位降低时，电容传感器的电容量Cx减小，电桥失去平衡，伺服电动机反转，指针逆时针偏转（示值减小），同时带动RP的滑动臂移动。当RP阻值达到一定值时，电桥又达到新的平衡状态，伺服电动机停转，指针停留在新的位置（θ x 处）。"/>
          <p:cNvSpPr txBox="1"/>
          <p:nvPr/>
        </p:nvSpPr>
        <p:spPr>
          <a:xfrm>
            <a:off x="349111" y="6087175"/>
            <a:ext cx="12534541" cy="226642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l">
              <a:defRPr b="1">
                <a:latin typeface="Times New Roman"/>
                <a:ea typeface="Times New Roman"/>
                <a:cs typeface="Times New Roman"/>
                <a:sym typeface="Times New Roman"/>
              </a:defRPr>
            </a:pPr>
            <a:r>
              <a:t>  </a:t>
            </a:r>
            <a:r>
              <a:rPr b="0"/>
              <a:t>当油箱中注满油时，液位上升，指针停留在转角为θ</a:t>
            </a:r>
            <a:r>
              <a:rPr baseline="-26571"/>
              <a:t>m</a:t>
            </a:r>
            <a:r>
              <a:rPr b="0"/>
              <a:t>处。当油箱中的油位降低时，电容传感器的电容量</a:t>
            </a:r>
            <a:r>
              <a:t>C</a:t>
            </a:r>
            <a:r>
              <a:rPr baseline="-26571"/>
              <a:t>x</a:t>
            </a:r>
            <a:r>
              <a:rPr b="0"/>
              <a:t>减小，电桥失去平衡，伺服电动机反转，指针逆时针偏转（示值减小），同时带动</a:t>
            </a:r>
            <a:r>
              <a:t>RP</a:t>
            </a:r>
            <a:r>
              <a:rPr b="0"/>
              <a:t>的滑动臂移动。当</a:t>
            </a:r>
            <a:r>
              <a:t>RP</a:t>
            </a:r>
            <a:r>
              <a:rPr b="0"/>
              <a:t>阻值达到一定值时，电桥又达到新的平衡状态，伺服电动机停转，指针停留在新的位置（θ</a:t>
            </a:r>
            <a:r>
              <a:t> </a:t>
            </a:r>
            <a:r>
              <a:rPr baseline="-26571"/>
              <a:t>x </a:t>
            </a:r>
            <a:r>
              <a:rPr b="0"/>
              <a:t>处）。</a:t>
            </a:r>
          </a:p>
        </p:txBody>
      </p:sp>
      <p:sp>
        <p:nvSpPr>
          <p:cNvPr id="947" name="该油量表可用于飞机油箱"/>
          <p:cNvSpPr txBox="1"/>
          <p:nvPr/>
        </p:nvSpPr>
        <p:spPr>
          <a:xfrm>
            <a:off x="585769" y="8518799"/>
            <a:ext cx="6538362" cy="5833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p>
            <a:pPr marL="487680" indent="-487680" algn="l">
              <a:lnSpc>
                <a:spcPct val="130000"/>
              </a:lnSpc>
              <a:spcBef>
                <a:spcPts val="900"/>
              </a:spcBef>
              <a:defRPr b="1">
                <a:latin typeface="黑体"/>
                <a:ea typeface="黑体"/>
                <a:cs typeface="黑体"/>
                <a:sym typeface="黑体"/>
              </a:defRPr>
            </a:pPr>
            <a:r>
              <a:rPr b="0" dirty="0" err="1" smtClean="0">
                <a:latin typeface="宋体"/>
                <a:ea typeface="宋体"/>
                <a:cs typeface="宋体"/>
                <a:sym typeface="宋体"/>
              </a:rPr>
              <a:t>该油量表可用于飞机油箱</a:t>
            </a:r>
            <a:endParaRPr b="0" dirty="0">
              <a:latin typeface="宋体"/>
              <a:ea typeface="宋体"/>
              <a:cs typeface="宋体"/>
              <a:sym typeface="宋体"/>
            </a:endParaRPr>
          </a:p>
        </p:txBody>
      </p:sp>
      <p:sp>
        <p:nvSpPr>
          <p:cNvPr id="948" name="电容式传感器的应用"/>
          <p:cNvSpPr/>
          <p:nvPr/>
        </p:nvSpPr>
        <p:spPr>
          <a:xfrm>
            <a:off x="349111" y="89740"/>
            <a:ext cx="4443999" cy="109722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defTabSz="578358">
              <a:defRPr sz="3762">
                <a:latin typeface="宋体"/>
                <a:ea typeface="宋体"/>
                <a:cs typeface="宋体"/>
                <a:sym typeface="宋体"/>
              </a:defRPr>
            </a:lvl1pPr>
          </a:lstStyle>
          <a:p>
            <a:pPr>
              <a:defRPr>
                <a:latin typeface="华文楷体"/>
                <a:ea typeface="华文楷体"/>
                <a:cs typeface="华文楷体"/>
                <a:sym typeface="华文楷体"/>
              </a:defRPr>
            </a:pPr>
            <a:r>
              <a:rPr dirty="0" err="1">
                <a:latin typeface="宋体"/>
                <a:ea typeface="宋体"/>
                <a:cs typeface="宋体"/>
                <a:sym typeface="宋体"/>
              </a:rPr>
              <a:t>电容式传感器的应用</a:t>
            </a:r>
            <a:endParaRPr dirty="0">
              <a:latin typeface="宋体"/>
              <a:ea typeface="宋体"/>
              <a:cs typeface="宋体"/>
              <a:sym typeface="宋体"/>
            </a:endParaRPr>
          </a:p>
        </p:txBody>
      </p:sp>
      <p:sp>
        <p:nvSpPr>
          <p:cNvPr id="2" name="灯片编号占位符 1"/>
          <p:cNvSpPr>
            <a:spLocks noGrp="1"/>
          </p:cNvSpPr>
          <p:nvPr>
            <p:ph type="sldNum" sz="quarter" idx="2"/>
          </p:nvPr>
        </p:nvSpPr>
        <p:spPr/>
        <p:txBody>
          <a:bodyPr/>
          <a:lstStyle/>
          <a:p>
            <a:fld id="{86CB4B4D-7CA3-9044-876B-883B54F8677D}" type="slidenum">
              <a:rPr lang="en-US" altLang="zh-CN" smtClean="0"/>
              <a:t>58</a:t>
            </a:fld>
            <a:endParaRPr lang="zh-CN" altLang="en-US"/>
          </a:p>
        </p:txBody>
      </p:sp>
    </p:spTree>
  </p:cSld>
  <p:clrMapOvr>
    <a:masterClrMapping/>
  </p:clrMapOvr>
  <p:transition spd="med" advClick="0" advTm="147000"/>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1" nodeType="afterEffect">
                                  <p:stCondLst>
                                    <p:cond delay="2000"/>
                                  </p:stCondLst>
                                  <p:iterate>
                                    <p:tmAbs val="0"/>
                                  </p:iterate>
                                  <p:childTnLst>
                                    <p:set>
                                      <p:cBhvr>
                                        <p:cTn id="6" fill="hold"/>
                                        <p:tgtEl>
                                          <p:spTgt spid="944"/>
                                        </p:tgtEl>
                                        <p:attrNameLst>
                                          <p:attrName>style.visibility</p:attrName>
                                        </p:attrNameLst>
                                      </p:cBhvr>
                                      <p:to>
                                        <p:strVal val="visible"/>
                                      </p:to>
                                    </p:set>
                                    <p:animEffect transition="in" filter="blinds(horizontal)">
                                      <p:cBhvr>
                                        <p:cTn id="7" dur="500"/>
                                        <p:tgtEl>
                                          <p:spTgt spid="9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4" grpId="1" animBg="1" advAuto="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0" name="电容式接近开关"/>
          <p:cNvSpPr txBox="1"/>
          <p:nvPr/>
        </p:nvSpPr>
        <p:spPr>
          <a:xfrm>
            <a:off x="3399225" y="1240280"/>
            <a:ext cx="4985175" cy="889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spcBef>
                <a:spcPts val="1000"/>
              </a:spcBef>
              <a:defRPr sz="4400">
                <a:solidFill>
                  <a:srgbClr val="000066"/>
                </a:solidFill>
                <a:latin typeface="黑体"/>
                <a:ea typeface="黑体"/>
                <a:cs typeface="黑体"/>
                <a:sym typeface="黑体"/>
              </a:defRPr>
            </a:lvl1pPr>
          </a:lstStyle>
          <a:p>
            <a:r>
              <a:t>电容式接近开关</a:t>
            </a:r>
          </a:p>
        </p:txBody>
      </p:sp>
      <p:pic>
        <p:nvPicPr>
          <p:cNvPr id="951" name="http://www.gdkg.com/jjkg/jj-datu2/LG.jpg" descr="http://www.gdkg.com/jjkg/jj-datu2/LG.jpg"/>
          <p:cNvPicPr>
            <a:picLocks noChangeAspect="1"/>
          </p:cNvPicPr>
          <p:nvPr/>
        </p:nvPicPr>
        <p:blipFill>
          <a:blip r:embed="rId2">
            <a:extLst/>
          </a:blip>
          <a:stretch>
            <a:fillRect/>
          </a:stretch>
        </p:blipFill>
        <p:spPr>
          <a:xfrm>
            <a:off x="8670345" y="18723"/>
            <a:ext cx="3790810" cy="3790810"/>
          </a:xfrm>
          <a:prstGeom prst="rect">
            <a:avLst/>
          </a:prstGeom>
          <a:ln w="12700">
            <a:miter lim="400000"/>
          </a:ln>
        </p:spPr>
      </p:pic>
      <p:grpSp>
        <p:nvGrpSpPr>
          <p:cNvPr id="987" name="成组"/>
          <p:cNvGrpSpPr/>
          <p:nvPr/>
        </p:nvGrpSpPr>
        <p:grpSpPr>
          <a:xfrm>
            <a:off x="912357" y="1976793"/>
            <a:ext cx="8968968" cy="4553831"/>
            <a:chOff x="0" y="0"/>
            <a:chExt cx="8968967" cy="4553830"/>
          </a:xfrm>
        </p:grpSpPr>
        <p:grpSp>
          <p:nvGrpSpPr>
            <p:cNvPr id="969" name="成组"/>
            <p:cNvGrpSpPr/>
            <p:nvPr/>
          </p:nvGrpSpPr>
          <p:grpSpPr>
            <a:xfrm>
              <a:off x="157230" y="746425"/>
              <a:ext cx="8811738" cy="2907874"/>
              <a:chOff x="0" y="0"/>
              <a:chExt cx="8811736" cy="2907873"/>
            </a:xfrm>
          </p:grpSpPr>
          <p:grpSp>
            <p:nvGrpSpPr>
              <p:cNvPr id="958" name="成组"/>
              <p:cNvGrpSpPr/>
              <p:nvPr/>
            </p:nvGrpSpPr>
            <p:grpSpPr>
              <a:xfrm>
                <a:off x="-1" y="440586"/>
                <a:ext cx="1850466" cy="2467288"/>
                <a:chOff x="0" y="0"/>
                <a:chExt cx="1850464" cy="2467286"/>
              </a:xfrm>
            </p:grpSpPr>
            <p:sp>
              <p:nvSpPr>
                <p:cNvPr id="952" name="矩形"/>
                <p:cNvSpPr/>
                <p:nvPr/>
              </p:nvSpPr>
              <p:spPr>
                <a:xfrm>
                  <a:off x="1409877" y="0"/>
                  <a:ext cx="440588" cy="1497996"/>
                </a:xfrm>
                <a:prstGeom prst="rect">
                  <a:avLst/>
                </a:prstGeom>
                <a:solidFill>
                  <a:srgbClr val="FFCF01"/>
                </a:solidFill>
                <a:ln w="12700" cap="flat">
                  <a:solidFill>
                    <a:srgbClr val="000000"/>
                  </a:solidFill>
                  <a:prstDash val="solid"/>
                  <a:round/>
                </a:ln>
                <a:effectLst/>
              </p:spPr>
              <p:txBody>
                <a:bodyPr wrap="square" lIns="50800" tIns="50800" rIns="50800" bIns="50800" numCol="1" anchor="ctr">
                  <a:noAutofit/>
                </a:bodyPr>
                <a:lstStyle/>
                <a:p>
                  <a:pPr>
                    <a:defRPr sz="2400">
                      <a:solidFill>
                        <a:srgbClr val="FFFFFF"/>
                      </a:solidFill>
                      <a:latin typeface="+mn-lt"/>
                      <a:ea typeface="+mn-ea"/>
                      <a:cs typeface="+mn-cs"/>
                      <a:sym typeface="Helvetica Neue Medium"/>
                    </a:defRPr>
                  </a:pPr>
                  <a:endParaRPr/>
                </a:p>
              </p:txBody>
            </p:sp>
            <p:sp>
              <p:nvSpPr>
                <p:cNvPr id="953" name="线条"/>
                <p:cNvSpPr/>
                <p:nvPr/>
              </p:nvSpPr>
              <p:spPr>
                <a:xfrm flipH="1" flipV="1">
                  <a:off x="440586" y="704938"/>
                  <a:ext cx="969292" cy="1"/>
                </a:xfrm>
                <a:prstGeom prst="line">
                  <a:avLst/>
                </a:prstGeom>
                <a:noFill/>
                <a:ln w="88900" cap="flat">
                  <a:solidFill>
                    <a:srgbClr val="000000"/>
                  </a:solidFill>
                  <a:prstDash val="dash"/>
                  <a:round/>
                </a:ln>
                <a:effectLst/>
              </p:spPr>
              <p:txBody>
                <a:bodyPr wrap="square" lIns="50800" tIns="50800" rIns="50800" bIns="50800" numCol="1" anchor="ctr">
                  <a:noAutofit/>
                </a:bodyPr>
                <a:lstStyle/>
                <a:p>
                  <a:pPr>
                    <a:defRPr sz="2200">
                      <a:solidFill>
                        <a:srgbClr val="FFFFFF"/>
                      </a:solidFill>
                      <a:latin typeface="+mn-lt"/>
                      <a:ea typeface="+mn-ea"/>
                      <a:cs typeface="+mn-cs"/>
                      <a:sym typeface="Helvetica Neue Medium"/>
                    </a:defRPr>
                  </a:pPr>
                  <a:endParaRPr/>
                </a:p>
              </p:txBody>
            </p:sp>
            <p:sp>
              <p:nvSpPr>
                <p:cNvPr id="954" name="线条"/>
                <p:cNvSpPr/>
                <p:nvPr/>
              </p:nvSpPr>
              <p:spPr>
                <a:xfrm flipH="1">
                  <a:off x="440586" y="704938"/>
                  <a:ext cx="1" cy="1409879"/>
                </a:xfrm>
                <a:prstGeom prst="line">
                  <a:avLst/>
                </a:prstGeom>
                <a:noFill/>
                <a:ln w="88900" cap="flat">
                  <a:solidFill>
                    <a:srgbClr val="000000"/>
                  </a:solidFill>
                  <a:prstDash val="dash"/>
                  <a:round/>
                </a:ln>
                <a:effectLst/>
              </p:spPr>
              <p:txBody>
                <a:bodyPr wrap="square" lIns="50800" tIns="50800" rIns="50800" bIns="50800" numCol="1" anchor="ctr">
                  <a:noAutofit/>
                </a:bodyPr>
                <a:lstStyle/>
                <a:p>
                  <a:pPr>
                    <a:defRPr sz="2200">
                      <a:solidFill>
                        <a:srgbClr val="FFFFFF"/>
                      </a:solidFill>
                      <a:latin typeface="+mn-lt"/>
                      <a:ea typeface="+mn-ea"/>
                      <a:cs typeface="+mn-cs"/>
                      <a:sym typeface="Helvetica Neue Medium"/>
                    </a:defRPr>
                  </a:pPr>
                  <a:endParaRPr/>
                </a:p>
              </p:txBody>
            </p:sp>
            <p:sp>
              <p:nvSpPr>
                <p:cNvPr id="955" name="线条"/>
                <p:cNvSpPr/>
                <p:nvPr/>
              </p:nvSpPr>
              <p:spPr>
                <a:xfrm flipH="1">
                  <a:off x="-1" y="2114816"/>
                  <a:ext cx="969293" cy="1"/>
                </a:xfrm>
                <a:prstGeom prst="line">
                  <a:avLst/>
                </a:prstGeom>
                <a:noFill/>
                <a:ln w="88900" cap="flat">
                  <a:solidFill>
                    <a:srgbClr val="000000"/>
                  </a:solidFill>
                  <a:prstDash val="solid"/>
                  <a:round/>
                </a:ln>
                <a:effectLst/>
              </p:spPr>
              <p:txBody>
                <a:bodyPr wrap="square" lIns="50800" tIns="50800" rIns="50800" bIns="50800" numCol="1" anchor="ctr">
                  <a:noAutofit/>
                </a:bodyPr>
                <a:lstStyle/>
                <a:p>
                  <a:pPr>
                    <a:defRPr sz="2200">
                      <a:solidFill>
                        <a:srgbClr val="FFFFFF"/>
                      </a:solidFill>
                      <a:latin typeface="+mn-lt"/>
                      <a:ea typeface="+mn-ea"/>
                      <a:cs typeface="+mn-cs"/>
                      <a:sym typeface="Helvetica Neue Medium"/>
                    </a:defRPr>
                  </a:pPr>
                  <a:endParaRPr/>
                </a:p>
              </p:txBody>
            </p:sp>
            <p:sp>
              <p:nvSpPr>
                <p:cNvPr id="956" name="线条"/>
                <p:cNvSpPr/>
                <p:nvPr/>
              </p:nvSpPr>
              <p:spPr>
                <a:xfrm flipH="1">
                  <a:off x="88117" y="2291051"/>
                  <a:ext cx="704940" cy="1"/>
                </a:xfrm>
                <a:prstGeom prst="line">
                  <a:avLst/>
                </a:prstGeom>
                <a:noFill/>
                <a:ln w="88900" cap="flat">
                  <a:solidFill>
                    <a:srgbClr val="000000"/>
                  </a:solidFill>
                  <a:prstDash val="solid"/>
                  <a:round/>
                </a:ln>
                <a:effectLst/>
              </p:spPr>
              <p:txBody>
                <a:bodyPr wrap="square" lIns="50800" tIns="50800" rIns="50800" bIns="50800" numCol="1" anchor="ctr">
                  <a:noAutofit/>
                </a:bodyPr>
                <a:lstStyle/>
                <a:p>
                  <a:pPr>
                    <a:defRPr sz="2200">
                      <a:solidFill>
                        <a:srgbClr val="FFFFFF"/>
                      </a:solidFill>
                      <a:latin typeface="+mn-lt"/>
                      <a:ea typeface="+mn-ea"/>
                      <a:cs typeface="+mn-cs"/>
                      <a:sym typeface="Helvetica Neue Medium"/>
                    </a:defRPr>
                  </a:pPr>
                  <a:endParaRPr/>
                </a:p>
              </p:txBody>
            </p:sp>
            <p:sp>
              <p:nvSpPr>
                <p:cNvPr id="957" name="线条"/>
                <p:cNvSpPr/>
                <p:nvPr/>
              </p:nvSpPr>
              <p:spPr>
                <a:xfrm flipH="1">
                  <a:off x="264352" y="2467286"/>
                  <a:ext cx="352470" cy="1"/>
                </a:xfrm>
                <a:prstGeom prst="line">
                  <a:avLst/>
                </a:prstGeom>
                <a:noFill/>
                <a:ln w="88900" cap="flat">
                  <a:solidFill>
                    <a:srgbClr val="000000"/>
                  </a:solidFill>
                  <a:prstDash val="solid"/>
                  <a:round/>
                </a:ln>
                <a:effectLst/>
              </p:spPr>
              <p:txBody>
                <a:bodyPr wrap="square" lIns="50800" tIns="50800" rIns="50800" bIns="50800" numCol="1" anchor="ctr">
                  <a:noAutofit/>
                </a:bodyPr>
                <a:lstStyle/>
                <a:p>
                  <a:pPr>
                    <a:defRPr sz="2200">
                      <a:solidFill>
                        <a:srgbClr val="FFFFFF"/>
                      </a:solidFill>
                      <a:latin typeface="+mn-lt"/>
                      <a:ea typeface="+mn-ea"/>
                      <a:cs typeface="+mn-cs"/>
                      <a:sym typeface="Helvetica Neue Medium"/>
                    </a:defRPr>
                  </a:pPr>
                  <a:endParaRPr/>
                </a:p>
              </p:txBody>
            </p:sp>
          </p:grpSp>
          <p:grpSp>
            <p:nvGrpSpPr>
              <p:cNvPr id="965" name="成组"/>
              <p:cNvGrpSpPr/>
              <p:nvPr/>
            </p:nvGrpSpPr>
            <p:grpSpPr>
              <a:xfrm>
                <a:off x="3172225" y="0"/>
                <a:ext cx="2114817" cy="2379169"/>
                <a:chOff x="0" y="0"/>
                <a:chExt cx="2114816" cy="2379168"/>
              </a:xfrm>
            </p:grpSpPr>
            <p:sp>
              <p:nvSpPr>
                <p:cNvPr id="959" name="矩形"/>
                <p:cNvSpPr/>
                <p:nvPr/>
              </p:nvSpPr>
              <p:spPr>
                <a:xfrm>
                  <a:off x="0" y="0"/>
                  <a:ext cx="2114817" cy="2379169"/>
                </a:xfrm>
                <a:prstGeom prst="rect">
                  <a:avLst/>
                </a:prstGeom>
                <a:solidFill>
                  <a:schemeClr val="accent1"/>
                </a:solidFill>
                <a:ln w="12700" cap="flat">
                  <a:solidFill>
                    <a:srgbClr val="000000"/>
                  </a:solidFill>
                  <a:prstDash val="solid"/>
                  <a:round/>
                </a:ln>
                <a:effectLst/>
              </p:spPr>
              <p:txBody>
                <a:bodyPr wrap="square" lIns="50800" tIns="50800" rIns="50800" bIns="50800" numCol="1" anchor="ctr">
                  <a:noAutofit/>
                </a:bodyPr>
                <a:lstStyle/>
                <a:p>
                  <a:pPr>
                    <a:defRPr sz="2400">
                      <a:solidFill>
                        <a:srgbClr val="FFFFFF"/>
                      </a:solidFill>
                      <a:latin typeface="+mn-lt"/>
                      <a:ea typeface="+mn-ea"/>
                      <a:cs typeface="+mn-cs"/>
                      <a:sym typeface="Helvetica Neue Medium"/>
                    </a:defRPr>
                  </a:pPr>
                  <a:endParaRPr/>
                </a:p>
              </p:txBody>
            </p:sp>
            <p:sp>
              <p:nvSpPr>
                <p:cNvPr id="960" name="矩形"/>
                <p:cNvSpPr/>
                <p:nvPr/>
              </p:nvSpPr>
              <p:spPr>
                <a:xfrm>
                  <a:off x="176234" y="352469"/>
                  <a:ext cx="352471" cy="1497996"/>
                </a:xfrm>
                <a:prstGeom prst="rect">
                  <a:avLst/>
                </a:prstGeom>
                <a:solidFill>
                  <a:srgbClr val="000000"/>
                </a:solidFill>
                <a:ln w="12700" cap="flat">
                  <a:solidFill>
                    <a:srgbClr val="000000"/>
                  </a:solidFill>
                  <a:prstDash val="solid"/>
                  <a:round/>
                </a:ln>
                <a:effectLst/>
              </p:spPr>
              <p:txBody>
                <a:bodyPr wrap="square" lIns="50800" tIns="50800" rIns="50800" bIns="50800" numCol="1" anchor="ctr">
                  <a:noAutofit/>
                </a:bodyPr>
                <a:lstStyle/>
                <a:p>
                  <a:pPr>
                    <a:defRPr sz="2400">
                      <a:solidFill>
                        <a:srgbClr val="FFFFFF"/>
                      </a:solidFill>
                      <a:latin typeface="+mn-lt"/>
                      <a:ea typeface="+mn-ea"/>
                      <a:cs typeface="+mn-cs"/>
                      <a:sym typeface="Helvetica Neue Medium"/>
                    </a:defRPr>
                  </a:pPr>
                  <a:endParaRPr/>
                </a:p>
              </p:txBody>
            </p:sp>
            <p:sp>
              <p:nvSpPr>
                <p:cNvPr id="961" name="线条"/>
                <p:cNvSpPr/>
                <p:nvPr/>
              </p:nvSpPr>
              <p:spPr>
                <a:xfrm flipH="1" flipV="1">
                  <a:off x="528704" y="1057408"/>
                  <a:ext cx="1233644" cy="1"/>
                </a:xfrm>
                <a:prstGeom prst="line">
                  <a:avLst/>
                </a:prstGeom>
                <a:noFill/>
                <a:ln w="88900" cap="flat">
                  <a:solidFill>
                    <a:srgbClr val="000000"/>
                  </a:solidFill>
                  <a:prstDash val="dash"/>
                  <a:round/>
                </a:ln>
                <a:effectLst/>
              </p:spPr>
              <p:txBody>
                <a:bodyPr wrap="square" lIns="50800" tIns="50800" rIns="50800" bIns="50800" numCol="1" anchor="ctr">
                  <a:noAutofit/>
                </a:bodyPr>
                <a:lstStyle/>
                <a:p>
                  <a:pPr>
                    <a:defRPr sz="2200">
                      <a:solidFill>
                        <a:srgbClr val="FFFFFF"/>
                      </a:solidFill>
                      <a:latin typeface="+mn-lt"/>
                      <a:ea typeface="+mn-ea"/>
                      <a:cs typeface="+mn-cs"/>
                      <a:sym typeface="Helvetica Neue Medium"/>
                    </a:defRPr>
                  </a:pPr>
                  <a:endParaRPr/>
                </a:p>
              </p:txBody>
            </p:sp>
            <p:sp>
              <p:nvSpPr>
                <p:cNvPr id="962" name="矩形"/>
                <p:cNvSpPr/>
                <p:nvPr/>
              </p:nvSpPr>
              <p:spPr>
                <a:xfrm>
                  <a:off x="176234" y="88117"/>
                  <a:ext cx="881175" cy="176236"/>
                </a:xfrm>
                <a:prstGeom prst="rect">
                  <a:avLst/>
                </a:prstGeom>
                <a:solidFill>
                  <a:srgbClr val="800000"/>
                </a:solidFill>
                <a:ln w="12700" cap="flat">
                  <a:solidFill>
                    <a:srgbClr val="000000"/>
                  </a:solidFill>
                  <a:prstDash val="solid"/>
                  <a:round/>
                </a:ln>
                <a:effectLst/>
              </p:spPr>
              <p:txBody>
                <a:bodyPr wrap="square" lIns="50800" tIns="50800" rIns="50800" bIns="50800" numCol="1" anchor="ctr">
                  <a:noAutofit/>
                </a:bodyPr>
                <a:lstStyle/>
                <a:p>
                  <a:pPr>
                    <a:defRPr sz="2400">
                      <a:solidFill>
                        <a:srgbClr val="FFFFFF"/>
                      </a:solidFill>
                      <a:latin typeface="+mn-lt"/>
                      <a:ea typeface="+mn-ea"/>
                      <a:cs typeface="+mn-cs"/>
                      <a:sym typeface="Helvetica Neue Medium"/>
                    </a:defRPr>
                  </a:pPr>
                  <a:endParaRPr/>
                </a:p>
              </p:txBody>
            </p:sp>
            <p:sp>
              <p:nvSpPr>
                <p:cNvPr id="963" name="矩形"/>
                <p:cNvSpPr/>
                <p:nvPr/>
              </p:nvSpPr>
              <p:spPr>
                <a:xfrm>
                  <a:off x="176234" y="2026699"/>
                  <a:ext cx="881175" cy="176236"/>
                </a:xfrm>
                <a:prstGeom prst="rect">
                  <a:avLst/>
                </a:prstGeom>
                <a:solidFill>
                  <a:srgbClr val="800000"/>
                </a:solidFill>
                <a:ln w="12700" cap="flat">
                  <a:solidFill>
                    <a:srgbClr val="000000"/>
                  </a:solidFill>
                  <a:prstDash val="solid"/>
                  <a:round/>
                </a:ln>
                <a:effectLst/>
              </p:spPr>
              <p:txBody>
                <a:bodyPr wrap="square" lIns="50800" tIns="50800" rIns="50800" bIns="50800" numCol="1" anchor="ctr">
                  <a:noAutofit/>
                </a:bodyPr>
                <a:lstStyle/>
                <a:p>
                  <a:pPr>
                    <a:defRPr sz="2400">
                      <a:solidFill>
                        <a:srgbClr val="FFFFFF"/>
                      </a:solidFill>
                      <a:latin typeface="+mn-lt"/>
                      <a:ea typeface="+mn-ea"/>
                      <a:cs typeface="+mn-cs"/>
                      <a:sym typeface="Helvetica Neue Medium"/>
                    </a:defRPr>
                  </a:pPr>
                  <a:endParaRPr/>
                </a:p>
              </p:txBody>
            </p:sp>
            <p:sp>
              <p:nvSpPr>
                <p:cNvPr id="964" name="矩形"/>
                <p:cNvSpPr/>
                <p:nvPr/>
              </p:nvSpPr>
              <p:spPr>
                <a:xfrm>
                  <a:off x="1057408" y="88117"/>
                  <a:ext cx="176236" cy="2114818"/>
                </a:xfrm>
                <a:prstGeom prst="rect">
                  <a:avLst/>
                </a:prstGeom>
                <a:solidFill>
                  <a:srgbClr val="800000"/>
                </a:solidFill>
                <a:ln w="12700" cap="flat">
                  <a:solidFill>
                    <a:srgbClr val="000000"/>
                  </a:solidFill>
                  <a:prstDash val="solid"/>
                  <a:round/>
                </a:ln>
                <a:effectLst/>
              </p:spPr>
              <p:txBody>
                <a:bodyPr wrap="square" lIns="50800" tIns="50800" rIns="50800" bIns="50800" numCol="1" anchor="ctr">
                  <a:noAutofit/>
                </a:bodyPr>
                <a:lstStyle/>
                <a:p>
                  <a:pPr>
                    <a:defRPr sz="2400">
                      <a:solidFill>
                        <a:srgbClr val="FFFFFF"/>
                      </a:solidFill>
                      <a:latin typeface="+mn-lt"/>
                      <a:ea typeface="+mn-ea"/>
                      <a:cs typeface="+mn-cs"/>
                      <a:sym typeface="Helvetica Neue Medium"/>
                    </a:defRPr>
                  </a:pPr>
                  <a:endParaRPr/>
                </a:p>
              </p:txBody>
            </p:sp>
          </p:grpSp>
          <p:sp>
            <p:nvSpPr>
              <p:cNvPr id="966" name="箭头"/>
              <p:cNvSpPr/>
              <p:nvPr/>
            </p:nvSpPr>
            <p:spPr>
              <a:xfrm>
                <a:off x="5463276" y="969291"/>
                <a:ext cx="528705" cy="352470"/>
              </a:xfrm>
              <a:prstGeom prst="rightArrow">
                <a:avLst>
                  <a:gd name="adj1" fmla="val 50000"/>
                  <a:gd name="adj2" fmla="val 37500"/>
                </a:avLst>
              </a:prstGeom>
              <a:solidFill>
                <a:srgbClr val="800000"/>
              </a:solidFill>
              <a:ln w="12700" cap="flat">
                <a:solidFill>
                  <a:srgbClr val="000000"/>
                </a:solidFill>
                <a:prstDash val="solid"/>
                <a:round/>
              </a:ln>
              <a:effectLst/>
            </p:spPr>
            <p:txBody>
              <a:bodyPr wrap="square" lIns="50800" tIns="50800" rIns="50800" bIns="50800" numCol="1" anchor="ctr">
                <a:noAutofit/>
              </a:bodyPr>
              <a:lstStyle/>
              <a:p>
                <a:pPr>
                  <a:defRPr sz="2400">
                    <a:solidFill>
                      <a:srgbClr val="FFFFFF"/>
                    </a:solidFill>
                    <a:latin typeface="+mn-lt"/>
                    <a:ea typeface="+mn-ea"/>
                    <a:cs typeface="+mn-cs"/>
                    <a:sym typeface="Helvetica Neue Medium"/>
                  </a:defRPr>
                </a:pPr>
                <a:endParaRPr/>
              </a:p>
            </p:txBody>
          </p:sp>
          <p:sp>
            <p:nvSpPr>
              <p:cNvPr id="967" name="振荡电路"/>
              <p:cNvSpPr txBox="1"/>
              <p:nvPr/>
            </p:nvSpPr>
            <p:spPr>
              <a:xfrm>
                <a:off x="6168215" y="892532"/>
                <a:ext cx="1938583" cy="701512"/>
              </a:xfrm>
              <a:prstGeom prst="rect">
                <a:avLst/>
              </a:prstGeom>
              <a:noFill/>
              <a:ln w="12700" cap="flat">
                <a:solidFill>
                  <a:srgbClr val="000000"/>
                </a:solidFill>
                <a:prstDash val="solid"/>
                <a:round/>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spcBef>
                    <a:spcPts val="1500"/>
                  </a:spcBef>
                  <a:defRPr>
                    <a:latin typeface="黑体"/>
                    <a:ea typeface="黑体"/>
                    <a:cs typeface="黑体"/>
                    <a:sym typeface="黑体"/>
                  </a:defRPr>
                </a:lvl1pPr>
              </a:lstStyle>
              <a:p>
                <a:pPr>
                  <a:defRPr>
                    <a:latin typeface="Times New Roman"/>
                    <a:ea typeface="Times New Roman"/>
                    <a:cs typeface="Times New Roman"/>
                    <a:sym typeface="Times New Roman"/>
                  </a:defRPr>
                </a:pPr>
                <a:r>
                  <a:rPr>
                    <a:latin typeface="黑体"/>
                    <a:ea typeface="黑体"/>
                    <a:cs typeface="黑体"/>
                    <a:sym typeface="黑体"/>
                  </a:rPr>
                  <a:t>振荡电路</a:t>
                </a:r>
              </a:p>
            </p:txBody>
          </p:sp>
          <p:sp>
            <p:nvSpPr>
              <p:cNvPr id="968" name="箭头"/>
              <p:cNvSpPr/>
              <p:nvPr/>
            </p:nvSpPr>
            <p:spPr>
              <a:xfrm>
                <a:off x="8283032" y="969291"/>
                <a:ext cx="528705" cy="352470"/>
              </a:xfrm>
              <a:prstGeom prst="rightArrow">
                <a:avLst>
                  <a:gd name="adj1" fmla="val 50000"/>
                  <a:gd name="adj2" fmla="val 37500"/>
                </a:avLst>
              </a:prstGeom>
              <a:solidFill>
                <a:srgbClr val="800000"/>
              </a:solidFill>
              <a:ln w="12700" cap="flat">
                <a:solidFill>
                  <a:srgbClr val="000000"/>
                </a:solidFill>
                <a:prstDash val="solid"/>
                <a:round/>
              </a:ln>
              <a:effectLst/>
            </p:spPr>
            <p:txBody>
              <a:bodyPr wrap="square" lIns="50800" tIns="50800" rIns="50800" bIns="50800" numCol="1" anchor="ctr">
                <a:noAutofit/>
              </a:bodyPr>
              <a:lstStyle/>
              <a:p>
                <a:pPr>
                  <a:defRPr sz="2400">
                    <a:solidFill>
                      <a:srgbClr val="FFFFFF"/>
                    </a:solidFill>
                    <a:latin typeface="+mn-lt"/>
                    <a:ea typeface="+mn-ea"/>
                    <a:cs typeface="+mn-cs"/>
                    <a:sym typeface="Helvetica Neue Medium"/>
                  </a:defRPr>
                </a:pPr>
                <a:endParaRPr/>
              </a:p>
            </p:txBody>
          </p:sp>
        </p:grpSp>
        <p:grpSp>
          <p:nvGrpSpPr>
            <p:cNvPr id="972" name="成组"/>
            <p:cNvGrpSpPr/>
            <p:nvPr/>
          </p:nvGrpSpPr>
          <p:grpSpPr>
            <a:xfrm>
              <a:off x="0" y="11492"/>
              <a:ext cx="1978211" cy="1193879"/>
              <a:chOff x="0" y="0"/>
              <a:chExt cx="1978210" cy="1193878"/>
            </a:xfrm>
          </p:grpSpPr>
          <p:sp>
            <p:nvSpPr>
              <p:cNvPr id="970" name="线条"/>
              <p:cNvSpPr/>
              <p:nvPr/>
            </p:nvSpPr>
            <p:spPr>
              <a:xfrm>
                <a:off x="995733" y="371390"/>
                <a:ext cx="822489" cy="822489"/>
              </a:xfrm>
              <a:prstGeom prst="line">
                <a:avLst/>
              </a:prstGeom>
              <a:noFill/>
              <a:ln w="63500" cap="flat">
                <a:solidFill>
                  <a:srgbClr val="FF0000"/>
                </a:solidFill>
                <a:prstDash val="solid"/>
                <a:round/>
                <a:tailEnd type="triangle" w="med" len="med"/>
              </a:ln>
              <a:effectLst/>
            </p:spPr>
            <p:txBody>
              <a:bodyPr wrap="square" lIns="50800" tIns="50800" rIns="50800" bIns="50800" numCol="1" anchor="ctr">
                <a:noAutofit/>
              </a:bodyPr>
              <a:lstStyle/>
              <a:p>
                <a:pPr>
                  <a:defRPr sz="2200">
                    <a:solidFill>
                      <a:srgbClr val="FFFFFF"/>
                    </a:solidFill>
                    <a:latin typeface="+mn-lt"/>
                    <a:ea typeface="+mn-ea"/>
                    <a:cs typeface="+mn-cs"/>
                    <a:sym typeface="Helvetica Neue Medium"/>
                  </a:defRPr>
                </a:pPr>
                <a:endParaRPr/>
              </a:p>
            </p:txBody>
          </p:sp>
          <p:sp>
            <p:nvSpPr>
              <p:cNvPr id="971" name="被测物体"/>
              <p:cNvSpPr txBox="1"/>
              <p:nvPr/>
            </p:nvSpPr>
            <p:spPr>
              <a:xfrm>
                <a:off x="0" y="0"/>
                <a:ext cx="1978211" cy="62102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spcBef>
                    <a:spcPts val="1500"/>
                  </a:spcBef>
                  <a:defRPr>
                    <a:latin typeface="黑体"/>
                    <a:ea typeface="黑体"/>
                    <a:cs typeface="黑体"/>
                    <a:sym typeface="黑体"/>
                  </a:defRPr>
                </a:lvl1pPr>
              </a:lstStyle>
              <a:p>
                <a:pPr>
                  <a:defRPr>
                    <a:latin typeface="Helvetica Neue"/>
                    <a:ea typeface="Helvetica Neue"/>
                    <a:cs typeface="Helvetica Neue"/>
                    <a:sym typeface="Helvetica Neue"/>
                  </a:defRPr>
                </a:pPr>
                <a:r>
                  <a:rPr>
                    <a:latin typeface="黑体"/>
                    <a:ea typeface="黑体"/>
                    <a:cs typeface="黑体"/>
                    <a:sym typeface="黑体"/>
                  </a:rPr>
                  <a:t>被测物体</a:t>
                </a:r>
              </a:p>
            </p:txBody>
          </p:sp>
        </p:grpSp>
        <p:grpSp>
          <p:nvGrpSpPr>
            <p:cNvPr id="975" name="成组"/>
            <p:cNvGrpSpPr/>
            <p:nvPr/>
          </p:nvGrpSpPr>
          <p:grpSpPr>
            <a:xfrm>
              <a:off x="1754600" y="0"/>
              <a:ext cx="2404435" cy="1553942"/>
              <a:chOff x="0" y="0"/>
              <a:chExt cx="2404434" cy="1553941"/>
            </a:xfrm>
          </p:grpSpPr>
          <p:sp>
            <p:nvSpPr>
              <p:cNvPr id="973" name="感应电极"/>
              <p:cNvSpPr txBox="1"/>
              <p:nvPr/>
            </p:nvSpPr>
            <p:spPr>
              <a:xfrm>
                <a:off x="0" y="0"/>
                <a:ext cx="2404435" cy="65232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spcBef>
                    <a:spcPts val="1500"/>
                  </a:spcBef>
                  <a:defRPr>
                    <a:latin typeface="黑体"/>
                    <a:ea typeface="黑体"/>
                    <a:cs typeface="黑体"/>
                    <a:sym typeface="黑体"/>
                  </a:defRPr>
                </a:lvl1pPr>
              </a:lstStyle>
              <a:p>
                <a:pPr>
                  <a:defRPr>
                    <a:latin typeface="Helvetica Neue"/>
                    <a:ea typeface="Helvetica Neue"/>
                    <a:cs typeface="Helvetica Neue"/>
                    <a:sym typeface="Helvetica Neue"/>
                  </a:defRPr>
                </a:pPr>
                <a:r>
                  <a:rPr>
                    <a:latin typeface="黑体"/>
                    <a:ea typeface="黑体"/>
                    <a:cs typeface="黑体"/>
                    <a:sym typeface="黑体"/>
                  </a:rPr>
                  <a:t>感应电极</a:t>
                </a:r>
              </a:p>
            </p:txBody>
          </p:sp>
          <p:sp>
            <p:nvSpPr>
              <p:cNvPr id="974" name="线条"/>
              <p:cNvSpPr/>
              <p:nvPr/>
            </p:nvSpPr>
            <p:spPr>
              <a:xfrm>
                <a:off x="918315" y="496533"/>
                <a:ext cx="969292" cy="1057409"/>
              </a:xfrm>
              <a:prstGeom prst="line">
                <a:avLst/>
              </a:prstGeom>
              <a:noFill/>
              <a:ln w="63500" cap="flat">
                <a:solidFill>
                  <a:srgbClr val="FF0000"/>
                </a:solidFill>
                <a:prstDash val="solid"/>
                <a:round/>
                <a:tailEnd type="triangle" w="med" len="med"/>
              </a:ln>
              <a:effectLst/>
            </p:spPr>
            <p:txBody>
              <a:bodyPr wrap="square" lIns="50800" tIns="50800" rIns="50800" bIns="50800" numCol="1" anchor="ctr">
                <a:noAutofit/>
              </a:bodyPr>
              <a:lstStyle/>
              <a:p>
                <a:pPr>
                  <a:defRPr sz="2200">
                    <a:solidFill>
                      <a:srgbClr val="FFFFFF"/>
                    </a:solidFill>
                    <a:latin typeface="+mn-lt"/>
                    <a:ea typeface="+mn-ea"/>
                    <a:cs typeface="+mn-cs"/>
                    <a:sym typeface="Helvetica Neue Medium"/>
                  </a:defRPr>
                </a:pPr>
                <a:endParaRPr/>
              </a:p>
            </p:txBody>
          </p:sp>
        </p:grpSp>
        <p:grpSp>
          <p:nvGrpSpPr>
            <p:cNvPr id="986" name="成组"/>
            <p:cNvGrpSpPr/>
            <p:nvPr/>
          </p:nvGrpSpPr>
          <p:grpSpPr>
            <a:xfrm>
              <a:off x="1818220" y="2615248"/>
              <a:ext cx="3332178" cy="1938583"/>
              <a:chOff x="0" y="0"/>
              <a:chExt cx="3332176" cy="1938582"/>
            </a:xfrm>
          </p:grpSpPr>
          <p:grpSp>
            <p:nvGrpSpPr>
              <p:cNvPr id="978" name="成组"/>
              <p:cNvGrpSpPr/>
              <p:nvPr/>
            </p:nvGrpSpPr>
            <p:grpSpPr>
              <a:xfrm>
                <a:off x="0" y="0"/>
                <a:ext cx="616822" cy="1674230"/>
                <a:chOff x="0" y="0"/>
                <a:chExt cx="616821" cy="1674229"/>
              </a:xfrm>
            </p:grpSpPr>
            <p:sp>
              <p:nvSpPr>
                <p:cNvPr id="976" name="线条"/>
                <p:cNvSpPr/>
                <p:nvPr/>
              </p:nvSpPr>
              <p:spPr>
                <a:xfrm flipH="1" flipV="1">
                  <a:off x="0" y="0"/>
                  <a:ext cx="352470" cy="1674230"/>
                </a:xfrm>
                <a:prstGeom prst="line">
                  <a:avLst/>
                </a:prstGeom>
                <a:noFill/>
                <a:ln w="63500" cap="flat">
                  <a:solidFill>
                    <a:srgbClr val="FF0000"/>
                  </a:solidFill>
                  <a:prstDash val="solid"/>
                  <a:round/>
                  <a:tailEnd type="triangle" w="med" len="med"/>
                </a:ln>
                <a:effectLst/>
              </p:spPr>
              <p:txBody>
                <a:bodyPr wrap="square" lIns="50800" tIns="50800" rIns="50800" bIns="50800" numCol="1" anchor="ctr">
                  <a:noAutofit/>
                </a:bodyPr>
                <a:lstStyle/>
                <a:p>
                  <a:pPr>
                    <a:defRPr sz="2200">
                      <a:solidFill>
                        <a:srgbClr val="FFFFFF"/>
                      </a:solidFill>
                      <a:latin typeface="+mn-lt"/>
                      <a:ea typeface="+mn-ea"/>
                      <a:cs typeface="+mn-cs"/>
                      <a:sym typeface="Helvetica Neue Medium"/>
                    </a:defRPr>
                  </a:pPr>
                  <a:endParaRPr/>
                </a:p>
              </p:txBody>
            </p:sp>
            <p:sp>
              <p:nvSpPr>
                <p:cNvPr id="977" name="线条"/>
                <p:cNvSpPr/>
                <p:nvPr/>
              </p:nvSpPr>
              <p:spPr>
                <a:xfrm>
                  <a:off x="352469" y="1674229"/>
                  <a:ext cx="264353" cy="1"/>
                </a:xfrm>
                <a:prstGeom prst="line">
                  <a:avLst/>
                </a:prstGeom>
                <a:noFill/>
                <a:ln w="63500" cap="flat">
                  <a:solidFill>
                    <a:srgbClr val="FF0000"/>
                  </a:solidFill>
                  <a:prstDash val="solid"/>
                  <a:round/>
                </a:ln>
                <a:effectLst/>
              </p:spPr>
              <p:txBody>
                <a:bodyPr wrap="square" lIns="50800" tIns="50800" rIns="50800" bIns="50800" numCol="1" anchor="ctr">
                  <a:noAutofit/>
                </a:bodyPr>
                <a:lstStyle/>
                <a:p>
                  <a:pPr>
                    <a:defRPr sz="2200">
                      <a:solidFill>
                        <a:srgbClr val="FFFFFF"/>
                      </a:solidFill>
                      <a:latin typeface="+mn-lt"/>
                      <a:ea typeface="+mn-ea"/>
                      <a:cs typeface="+mn-cs"/>
                      <a:sym typeface="Helvetica Neue Medium"/>
                    </a:defRPr>
                  </a:pPr>
                  <a:endParaRPr/>
                </a:p>
              </p:txBody>
            </p:sp>
          </p:grpSp>
          <p:sp>
            <p:nvSpPr>
              <p:cNvPr id="979" name="线条"/>
              <p:cNvSpPr/>
              <p:nvPr/>
            </p:nvSpPr>
            <p:spPr>
              <a:xfrm flipH="1">
                <a:off x="616821" y="1409877"/>
                <a:ext cx="1" cy="528706"/>
              </a:xfrm>
              <a:prstGeom prst="line">
                <a:avLst/>
              </a:prstGeom>
              <a:noFill/>
              <a:ln w="63500" cap="flat">
                <a:solidFill>
                  <a:srgbClr val="FF0000"/>
                </a:solidFill>
                <a:prstDash val="solid"/>
                <a:round/>
              </a:ln>
              <a:effectLst/>
            </p:spPr>
            <p:txBody>
              <a:bodyPr wrap="square" lIns="50800" tIns="50800" rIns="50800" bIns="50800" numCol="1" anchor="ctr">
                <a:noAutofit/>
              </a:bodyPr>
              <a:lstStyle/>
              <a:p>
                <a:pPr>
                  <a:defRPr sz="2200">
                    <a:solidFill>
                      <a:srgbClr val="FFFFFF"/>
                    </a:solidFill>
                    <a:latin typeface="+mn-lt"/>
                    <a:ea typeface="+mn-ea"/>
                    <a:cs typeface="+mn-cs"/>
                    <a:sym typeface="Helvetica Neue Medium"/>
                  </a:defRPr>
                </a:pPr>
                <a:endParaRPr/>
              </a:p>
            </p:txBody>
          </p:sp>
          <p:sp>
            <p:nvSpPr>
              <p:cNvPr id="980" name="线条"/>
              <p:cNvSpPr/>
              <p:nvPr/>
            </p:nvSpPr>
            <p:spPr>
              <a:xfrm flipH="1">
                <a:off x="881173" y="1409877"/>
                <a:ext cx="1" cy="528706"/>
              </a:xfrm>
              <a:prstGeom prst="line">
                <a:avLst/>
              </a:prstGeom>
              <a:noFill/>
              <a:ln w="63500" cap="flat">
                <a:solidFill>
                  <a:srgbClr val="FF0000"/>
                </a:solidFill>
                <a:prstDash val="solid"/>
                <a:round/>
              </a:ln>
              <a:effectLst/>
            </p:spPr>
            <p:txBody>
              <a:bodyPr wrap="square" lIns="50800" tIns="50800" rIns="50800" bIns="50800" numCol="1" anchor="ctr">
                <a:noAutofit/>
              </a:bodyPr>
              <a:lstStyle/>
              <a:p>
                <a:pPr>
                  <a:defRPr sz="2200">
                    <a:solidFill>
                      <a:srgbClr val="FFFFFF"/>
                    </a:solidFill>
                    <a:latin typeface="+mn-lt"/>
                    <a:ea typeface="+mn-ea"/>
                    <a:cs typeface="+mn-cs"/>
                    <a:sym typeface="Helvetica Neue Medium"/>
                  </a:defRPr>
                </a:pPr>
                <a:endParaRPr/>
              </a:p>
            </p:txBody>
          </p:sp>
          <p:grpSp>
            <p:nvGrpSpPr>
              <p:cNvPr id="985" name="成组"/>
              <p:cNvGrpSpPr/>
              <p:nvPr/>
            </p:nvGrpSpPr>
            <p:grpSpPr>
              <a:xfrm>
                <a:off x="864890" y="0"/>
                <a:ext cx="2467287" cy="1674230"/>
                <a:chOff x="0" y="0"/>
                <a:chExt cx="2467286" cy="1674229"/>
              </a:xfrm>
            </p:grpSpPr>
            <p:grpSp>
              <p:nvGrpSpPr>
                <p:cNvPr id="983" name="成组"/>
                <p:cNvGrpSpPr/>
                <p:nvPr/>
              </p:nvGrpSpPr>
              <p:grpSpPr>
                <a:xfrm>
                  <a:off x="-1" y="-1"/>
                  <a:ext cx="881175" cy="1674231"/>
                  <a:chOff x="0" y="0"/>
                  <a:chExt cx="881173" cy="1674229"/>
                </a:xfrm>
              </p:grpSpPr>
              <p:sp>
                <p:nvSpPr>
                  <p:cNvPr id="981" name="线条"/>
                  <p:cNvSpPr/>
                  <p:nvPr/>
                </p:nvSpPr>
                <p:spPr>
                  <a:xfrm flipV="1">
                    <a:off x="264352" y="0"/>
                    <a:ext cx="616822" cy="1674230"/>
                  </a:xfrm>
                  <a:prstGeom prst="line">
                    <a:avLst/>
                  </a:prstGeom>
                  <a:noFill/>
                  <a:ln w="63500" cap="flat">
                    <a:solidFill>
                      <a:srgbClr val="FF0000"/>
                    </a:solidFill>
                    <a:prstDash val="solid"/>
                    <a:round/>
                    <a:tailEnd type="triangle" w="med" len="med"/>
                  </a:ln>
                  <a:effectLst/>
                </p:spPr>
                <p:txBody>
                  <a:bodyPr wrap="square" lIns="50800" tIns="50800" rIns="50800" bIns="50800" numCol="1" anchor="ctr">
                    <a:noAutofit/>
                  </a:bodyPr>
                  <a:lstStyle/>
                  <a:p>
                    <a:pPr>
                      <a:defRPr sz="2200">
                        <a:solidFill>
                          <a:srgbClr val="FFFFFF"/>
                        </a:solidFill>
                        <a:latin typeface="+mn-lt"/>
                        <a:ea typeface="+mn-ea"/>
                        <a:cs typeface="+mn-cs"/>
                        <a:sym typeface="Helvetica Neue Medium"/>
                      </a:defRPr>
                    </a:pPr>
                    <a:endParaRPr/>
                  </a:p>
                </p:txBody>
              </p:sp>
              <p:sp>
                <p:nvSpPr>
                  <p:cNvPr id="982" name="线条"/>
                  <p:cNvSpPr/>
                  <p:nvPr/>
                </p:nvSpPr>
                <p:spPr>
                  <a:xfrm>
                    <a:off x="0" y="1674229"/>
                    <a:ext cx="264353" cy="1"/>
                  </a:xfrm>
                  <a:prstGeom prst="line">
                    <a:avLst/>
                  </a:prstGeom>
                  <a:noFill/>
                  <a:ln w="63500" cap="flat">
                    <a:solidFill>
                      <a:srgbClr val="FF0000"/>
                    </a:solidFill>
                    <a:prstDash val="solid"/>
                    <a:round/>
                  </a:ln>
                  <a:effectLst/>
                </p:spPr>
                <p:txBody>
                  <a:bodyPr wrap="square" lIns="50800" tIns="50800" rIns="50800" bIns="50800" numCol="1" anchor="ctr">
                    <a:noAutofit/>
                  </a:bodyPr>
                  <a:lstStyle/>
                  <a:p>
                    <a:pPr>
                      <a:defRPr sz="2200">
                        <a:solidFill>
                          <a:srgbClr val="FFFFFF"/>
                        </a:solidFill>
                        <a:latin typeface="+mn-lt"/>
                        <a:ea typeface="+mn-ea"/>
                        <a:cs typeface="+mn-cs"/>
                        <a:sym typeface="Helvetica Neue Medium"/>
                      </a:defRPr>
                    </a:pPr>
                    <a:endParaRPr/>
                  </a:p>
                </p:txBody>
              </p:sp>
            </p:grpSp>
            <p:sp>
              <p:nvSpPr>
                <p:cNvPr id="984" name="被测电容"/>
                <p:cNvSpPr txBox="1"/>
                <p:nvPr/>
              </p:nvSpPr>
              <p:spPr>
                <a:xfrm>
                  <a:off x="528704" y="774427"/>
                  <a:ext cx="1938583" cy="61892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spcBef>
                      <a:spcPts val="1500"/>
                    </a:spcBef>
                    <a:defRPr>
                      <a:latin typeface="黑体"/>
                      <a:ea typeface="黑体"/>
                      <a:cs typeface="黑体"/>
                      <a:sym typeface="黑体"/>
                    </a:defRPr>
                  </a:lvl1pPr>
                </a:lstStyle>
                <a:p>
                  <a:pPr>
                    <a:defRPr>
                      <a:latin typeface="Times New Roman"/>
                      <a:ea typeface="Times New Roman"/>
                      <a:cs typeface="Times New Roman"/>
                      <a:sym typeface="Times New Roman"/>
                    </a:defRPr>
                  </a:pPr>
                  <a:r>
                    <a:rPr>
                      <a:latin typeface="黑体"/>
                      <a:ea typeface="黑体"/>
                      <a:cs typeface="黑体"/>
                      <a:sym typeface="黑体"/>
                    </a:rPr>
                    <a:t>被测电容</a:t>
                  </a:r>
                </a:p>
              </p:txBody>
            </p:sp>
          </p:grpSp>
        </p:grpSp>
      </p:grpSp>
      <p:sp>
        <p:nvSpPr>
          <p:cNvPr id="988" name="测量头构成电容器的一个极板，另一个极板是物体本身，当物体移向接近开关时，物体和接近开关的距离发生变化，使得和测量头相连的电路状态也随之发生变化。接近开关的检测物体，并不限于金属导体，也可以是绝缘的液体或粉状物体。"/>
          <p:cNvSpPr txBox="1"/>
          <p:nvPr/>
        </p:nvSpPr>
        <p:spPr>
          <a:xfrm>
            <a:off x="948847" y="6623494"/>
            <a:ext cx="11107106" cy="2166926"/>
          </a:xfrm>
          <a:prstGeom prst="rect">
            <a:avLst/>
          </a:prstGeom>
          <a:solidFill>
            <a:srgbClr val="FFFFCC"/>
          </a:solidFill>
          <a:ln w="12700">
            <a:solidFill>
              <a:srgbClr val="000000"/>
            </a:solid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l">
              <a:spcBef>
                <a:spcPts val="1500"/>
              </a:spcBef>
              <a:defRPr>
                <a:latin typeface="Tahoma"/>
                <a:ea typeface="Tahoma"/>
                <a:cs typeface="Tahoma"/>
                <a:sym typeface="Tahoma"/>
              </a:defRPr>
            </a:pPr>
            <a:r>
              <a:rPr>
                <a:latin typeface="黑体"/>
                <a:ea typeface="黑体"/>
                <a:cs typeface="黑体"/>
                <a:sym typeface="黑体"/>
              </a:rPr>
              <a:t>    测量头构成电容器的一个极板，另一个极板是物体本身，当物体移向接近开关时，物体和接近开关的距离发生变化，使得和测量头相连的电路状态也随之发生变化</a:t>
            </a:r>
            <a:r>
              <a:t>。</a:t>
            </a:r>
            <a:r>
              <a:rPr>
                <a:latin typeface="黑体"/>
                <a:ea typeface="黑体"/>
                <a:cs typeface="黑体"/>
                <a:sym typeface="黑体"/>
              </a:rPr>
              <a:t>接近开关的检测物体，并不限于</a:t>
            </a:r>
            <a:r>
              <a:rPr u="sng">
                <a:latin typeface="黑体"/>
                <a:ea typeface="黑体"/>
                <a:cs typeface="黑体"/>
                <a:sym typeface="黑体"/>
              </a:rPr>
              <a:t>金属导体，也可以是绝缘的液体或粉状物体</a:t>
            </a:r>
            <a:r>
              <a:rPr>
                <a:latin typeface="黑体"/>
                <a:ea typeface="黑体"/>
                <a:cs typeface="黑体"/>
                <a:sym typeface="黑体"/>
              </a:rPr>
              <a:t>。</a:t>
            </a:r>
          </a:p>
        </p:txBody>
      </p:sp>
      <p:sp>
        <p:nvSpPr>
          <p:cNvPr id="989" name="电容式传感器的应用"/>
          <p:cNvSpPr/>
          <p:nvPr/>
        </p:nvSpPr>
        <p:spPr>
          <a:xfrm>
            <a:off x="444957" y="26863"/>
            <a:ext cx="4443999" cy="109722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defTabSz="578358">
              <a:defRPr sz="3762">
                <a:latin typeface="宋体"/>
                <a:ea typeface="宋体"/>
                <a:cs typeface="宋体"/>
                <a:sym typeface="宋体"/>
              </a:defRPr>
            </a:lvl1pPr>
          </a:lstStyle>
          <a:p>
            <a:pPr>
              <a:defRPr>
                <a:latin typeface="华文楷体"/>
                <a:ea typeface="华文楷体"/>
                <a:cs typeface="华文楷体"/>
                <a:sym typeface="华文楷体"/>
              </a:defRPr>
            </a:pPr>
            <a:r>
              <a:rPr dirty="0" err="1">
                <a:latin typeface="宋体"/>
                <a:ea typeface="宋体"/>
                <a:cs typeface="宋体"/>
                <a:sym typeface="宋体"/>
              </a:rPr>
              <a:t>电容式传感器的应用</a:t>
            </a:r>
            <a:endParaRPr dirty="0">
              <a:latin typeface="宋体"/>
              <a:ea typeface="宋体"/>
              <a:cs typeface="宋体"/>
              <a:sym typeface="宋体"/>
            </a:endParaRPr>
          </a:p>
        </p:txBody>
      </p:sp>
      <p:sp>
        <p:nvSpPr>
          <p:cNvPr id="2" name="灯片编号占位符 1"/>
          <p:cNvSpPr>
            <a:spLocks noGrp="1"/>
          </p:cNvSpPr>
          <p:nvPr>
            <p:ph type="sldNum" sz="quarter" idx="2"/>
          </p:nvPr>
        </p:nvSpPr>
        <p:spPr/>
        <p:txBody>
          <a:bodyPr/>
          <a:lstStyle/>
          <a:p>
            <a:fld id="{86CB4B4D-7CA3-9044-876B-883B54F8677D}" type="slidenum">
              <a:rPr lang="en-US" altLang="zh-CN" smtClean="0"/>
              <a:t>59</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xmlns:m="http://schemas.openxmlformats.org/officeDocument/2006/math" xmlns:a14="http://schemas.microsoft.com/office/drawing/2010/main">
      <p:transition spd="med">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9" presetClass="entr" fill="hold" grpId="1" nodeType="clickEffect">
                                  <p:stCondLst>
                                    <p:cond delay="0"/>
                                  </p:stCondLst>
                                  <p:iterate>
                                    <p:tmAbs val="0"/>
                                  </p:iterate>
                                  <p:childTnLst>
                                    <p:set>
                                      <p:cBhvr>
                                        <p:cTn id="6" fill="hold"/>
                                        <p:tgtEl>
                                          <p:spTgt spid="951"/>
                                        </p:tgtEl>
                                        <p:attrNameLst>
                                          <p:attrName>style.visibility</p:attrName>
                                        </p:attrNameLst>
                                      </p:cBhvr>
                                      <p:to>
                                        <p:strVal val="visible"/>
                                      </p:to>
                                    </p:set>
                                    <p:animEffect transition="in" filter="dissolve">
                                      <p:cBhvr>
                                        <p:cTn id="7" dur="500"/>
                                        <p:tgtEl>
                                          <p:spTgt spid="951"/>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3" fill="hold" grpId="2" nodeType="clickEffect">
                                  <p:stCondLst>
                                    <p:cond delay="0"/>
                                  </p:stCondLst>
                                  <p:iterate>
                                    <p:tmAbs val="0"/>
                                  </p:iterate>
                                  <p:childTnLst>
                                    <p:set>
                                      <p:cBhvr>
                                        <p:cTn id="11" fill="hold"/>
                                        <p:tgtEl>
                                          <p:spTgt spid="988"/>
                                        </p:tgtEl>
                                        <p:attrNameLst>
                                          <p:attrName>style.visibility</p:attrName>
                                        </p:attrNameLst>
                                      </p:cBhvr>
                                      <p:to>
                                        <p:strVal val="visible"/>
                                      </p:to>
                                    </p:set>
                                    <p:anim calcmode="lin" valueType="num">
                                      <p:cBhvr>
                                        <p:cTn id="12" dur="500" fill="hold"/>
                                        <p:tgtEl>
                                          <p:spTgt spid="988"/>
                                        </p:tgtEl>
                                        <p:attrNameLst>
                                          <p:attrName>ppt_x</p:attrName>
                                        </p:attrNameLst>
                                      </p:cBhvr>
                                      <p:tavLst>
                                        <p:tav tm="0">
                                          <p:val>
                                            <p:strVal val="1+#ppt_w/2"/>
                                          </p:val>
                                        </p:tav>
                                        <p:tav tm="100000">
                                          <p:val>
                                            <p:strVal val="#ppt_x"/>
                                          </p:val>
                                        </p:tav>
                                      </p:tavLst>
                                    </p:anim>
                                    <p:anim calcmode="lin" valueType="num">
                                      <p:cBhvr>
                                        <p:cTn id="13" dur="500" fill="hold"/>
                                        <p:tgtEl>
                                          <p:spTgt spid="98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1" grpId="1" animBg="1" advAuto="0"/>
      <p:bldP spid="988" grpId="2" animBg="1" advAuto="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2" name="变极距式"/>
          <p:cNvSpPr txBox="1">
            <a:spLocks noGrp="1"/>
          </p:cNvSpPr>
          <p:nvPr>
            <p:ph type="title"/>
          </p:nvPr>
        </p:nvSpPr>
        <p:spPr>
          <a:xfrm>
            <a:off x="-284241" y="127537"/>
            <a:ext cx="4443999" cy="1097220"/>
          </a:xfrm>
          <a:prstGeom prst="rect">
            <a:avLst/>
          </a:prstGeom>
        </p:spPr>
        <p:txBody>
          <a:bodyPr/>
          <a:lstStyle/>
          <a:p>
            <a:r>
              <a:rPr dirty="0" err="1"/>
              <a:t>变极距式</a:t>
            </a:r>
            <a:endParaRPr dirty="0"/>
          </a:p>
        </p:txBody>
      </p:sp>
      <p:grpSp>
        <p:nvGrpSpPr>
          <p:cNvPr id="456" name="成组"/>
          <p:cNvGrpSpPr/>
          <p:nvPr/>
        </p:nvGrpSpPr>
        <p:grpSpPr>
          <a:xfrm>
            <a:off x="10020472" y="4629295"/>
            <a:ext cx="1181101" cy="2382272"/>
            <a:chOff x="0" y="0"/>
            <a:chExt cx="1181100" cy="2382271"/>
          </a:xfrm>
        </p:grpSpPr>
        <p:sp>
          <p:nvSpPr>
            <p:cNvPr id="453" name="矩形"/>
            <p:cNvSpPr/>
            <p:nvPr/>
          </p:nvSpPr>
          <p:spPr>
            <a:xfrm>
              <a:off x="0" y="0"/>
              <a:ext cx="162112" cy="2382272"/>
            </a:xfrm>
            <a:prstGeom prst="rect">
              <a:avLst/>
            </a:prstGeom>
            <a:solidFill>
              <a:srgbClr val="00E4A8"/>
            </a:solidFill>
            <a:ln w="12700" cap="flat">
              <a:solidFill>
                <a:srgbClr val="000000"/>
              </a:solidFill>
              <a:prstDash val="solid"/>
              <a:round/>
            </a:ln>
            <a:effectLst/>
          </p:spPr>
          <p:txBody>
            <a:bodyPr wrap="square" lIns="50800" tIns="50800" rIns="50800" bIns="50800" numCol="1" anchor="ctr">
              <a:noAutofit/>
            </a:bodyPr>
            <a:lstStyle/>
            <a:p>
              <a:pPr>
                <a:defRPr sz="2400">
                  <a:solidFill>
                    <a:srgbClr val="FFFFFF"/>
                  </a:solidFill>
                  <a:latin typeface="+mn-lt"/>
                  <a:ea typeface="+mn-ea"/>
                  <a:cs typeface="+mn-cs"/>
                  <a:sym typeface="Helvetica Neue Medium"/>
                </a:defRPr>
              </a:pPr>
              <a:endParaRPr/>
            </a:p>
          </p:txBody>
        </p:sp>
        <p:sp>
          <p:nvSpPr>
            <p:cNvPr id="454" name="线条"/>
            <p:cNvSpPr/>
            <p:nvPr/>
          </p:nvSpPr>
          <p:spPr>
            <a:xfrm>
              <a:off x="209973" y="1120887"/>
              <a:ext cx="645360" cy="1"/>
            </a:xfrm>
            <a:prstGeom prst="line">
              <a:avLst/>
            </a:prstGeom>
            <a:noFill/>
            <a:ln w="76200" cap="flat">
              <a:solidFill>
                <a:srgbClr val="000000"/>
              </a:solidFill>
              <a:prstDash val="solid"/>
              <a:round/>
            </a:ln>
            <a:effectLst/>
          </p:spPr>
          <p:txBody>
            <a:bodyPr wrap="square" lIns="50800" tIns="50800" rIns="50800" bIns="50800" numCol="1" anchor="ctr">
              <a:noAutofit/>
            </a:bodyPr>
            <a:lstStyle/>
            <a:p>
              <a:pPr>
                <a:defRPr sz="2200">
                  <a:solidFill>
                    <a:srgbClr val="FFFFFF"/>
                  </a:solidFill>
                  <a:latin typeface="+mn-lt"/>
                  <a:ea typeface="+mn-ea"/>
                  <a:cs typeface="+mn-cs"/>
                  <a:sym typeface="Helvetica Neue Medium"/>
                </a:defRPr>
              </a:pPr>
              <a:endParaRPr/>
            </a:p>
          </p:txBody>
        </p:sp>
        <p:sp>
          <p:nvSpPr>
            <p:cNvPr id="455" name="椭圆形"/>
            <p:cNvSpPr/>
            <p:nvPr/>
          </p:nvSpPr>
          <p:spPr>
            <a:xfrm>
              <a:off x="855332" y="978846"/>
              <a:ext cx="325769" cy="282538"/>
            </a:xfrm>
            <a:prstGeom prst="ellipse">
              <a:avLst/>
            </a:prstGeom>
            <a:noFill/>
            <a:ln w="50800" cap="flat">
              <a:solidFill>
                <a:srgbClr val="FF0000"/>
              </a:solidFill>
              <a:prstDash val="solid"/>
              <a:round/>
            </a:ln>
            <a:effectLst/>
          </p:spPr>
          <p:txBody>
            <a:bodyPr wrap="square" lIns="50800" tIns="50800" rIns="50800" bIns="50800" numCol="1" anchor="ctr">
              <a:noAutofit/>
            </a:bodyPr>
            <a:lstStyle/>
            <a:p>
              <a:pPr>
                <a:defRPr sz="2400">
                  <a:solidFill>
                    <a:srgbClr val="FFFFFF"/>
                  </a:solidFill>
                  <a:latin typeface="+mn-lt"/>
                  <a:ea typeface="+mn-ea"/>
                  <a:cs typeface="+mn-cs"/>
                  <a:sym typeface="Helvetica Neue Medium"/>
                </a:defRPr>
              </a:pPr>
              <a:endParaRPr/>
            </a:p>
          </p:txBody>
        </p:sp>
      </p:grpSp>
      <p:sp>
        <p:nvSpPr>
          <p:cNvPr id="457" name="+…"/>
          <p:cNvSpPr txBox="1"/>
          <p:nvPr/>
        </p:nvSpPr>
        <p:spPr>
          <a:xfrm>
            <a:off x="9866023" y="5738368"/>
            <a:ext cx="810543" cy="108033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defRPr sz="2200">
                <a:latin typeface="Times New Roman"/>
                <a:ea typeface="Times New Roman"/>
                <a:cs typeface="Times New Roman"/>
                <a:sym typeface="Times New Roman"/>
              </a:defRPr>
            </a:pPr>
            <a:r>
              <a:t>+</a:t>
            </a:r>
          </a:p>
          <a:p>
            <a:pPr>
              <a:defRPr sz="2200">
                <a:latin typeface="Times New Roman"/>
                <a:ea typeface="Times New Roman"/>
                <a:cs typeface="Times New Roman"/>
                <a:sym typeface="Times New Roman"/>
              </a:defRPr>
            </a:pPr>
            <a:r>
              <a:t>+</a:t>
            </a:r>
          </a:p>
          <a:p>
            <a:pPr>
              <a:defRPr sz="2200">
                <a:latin typeface="Times New Roman"/>
                <a:ea typeface="Times New Roman"/>
                <a:cs typeface="Times New Roman"/>
                <a:sym typeface="Times New Roman"/>
              </a:defRPr>
            </a:pPr>
            <a:r>
              <a:t>+</a:t>
            </a:r>
          </a:p>
        </p:txBody>
      </p:sp>
      <p:grpSp>
        <p:nvGrpSpPr>
          <p:cNvPr id="463" name="成组"/>
          <p:cNvGrpSpPr/>
          <p:nvPr/>
        </p:nvGrpSpPr>
        <p:grpSpPr>
          <a:xfrm>
            <a:off x="8269102" y="4629295"/>
            <a:ext cx="1585609" cy="2382272"/>
            <a:chOff x="0" y="0"/>
            <a:chExt cx="1585607" cy="2382271"/>
          </a:xfrm>
        </p:grpSpPr>
        <p:grpSp>
          <p:nvGrpSpPr>
            <p:cNvPr id="461" name="成组"/>
            <p:cNvGrpSpPr/>
            <p:nvPr/>
          </p:nvGrpSpPr>
          <p:grpSpPr>
            <a:xfrm>
              <a:off x="-1" y="0"/>
              <a:ext cx="1131696" cy="2382272"/>
              <a:chOff x="0" y="0"/>
              <a:chExt cx="1131694" cy="2382271"/>
            </a:xfrm>
          </p:grpSpPr>
          <p:sp>
            <p:nvSpPr>
              <p:cNvPr id="458" name="矩形"/>
              <p:cNvSpPr/>
              <p:nvPr/>
            </p:nvSpPr>
            <p:spPr>
              <a:xfrm>
                <a:off x="969582" y="0"/>
                <a:ext cx="162113" cy="2382272"/>
              </a:xfrm>
              <a:prstGeom prst="rect">
                <a:avLst/>
              </a:prstGeom>
              <a:solidFill>
                <a:srgbClr val="00E4A8"/>
              </a:solidFill>
              <a:ln w="12700" cap="flat">
                <a:solidFill>
                  <a:srgbClr val="000000"/>
                </a:solidFill>
                <a:prstDash val="solid"/>
                <a:round/>
              </a:ln>
              <a:effectLst/>
            </p:spPr>
            <p:txBody>
              <a:bodyPr wrap="square" lIns="50800" tIns="50800" rIns="50800" bIns="50800" numCol="1" anchor="ctr">
                <a:noAutofit/>
              </a:bodyPr>
              <a:lstStyle/>
              <a:p>
                <a:pPr>
                  <a:defRPr sz="2400">
                    <a:solidFill>
                      <a:srgbClr val="FFFFFF"/>
                    </a:solidFill>
                    <a:latin typeface="+mn-lt"/>
                    <a:ea typeface="+mn-ea"/>
                    <a:cs typeface="+mn-cs"/>
                    <a:sym typeface="Helvetica Neue Medium"/>
                  </a:defRPr>
                </a:pPr>
                <a:endParaRPr/>
              </a:p>
            </p:txBody>
          </p:sp>
          <p:sp>
            <p:nvSpPr>
              <p:cNvPr id="459" name="线条"/>
              <p:cNvSpPr/>
              <p:nvPr/>
            </p:nvSpPr>
            <p:spPr>
              <a:xfrm flipH="1">
                <a:off x="324223" y="1120887"/>
                <a:ext cx="645360" cy="1"/>
              </a:xfrm>
              <a:prstGeom prst="line">
                <a:avLst/>
              </a:prstGeom>
              <a:noFill/>
              <a:ln w="76200" cap="flat">
                <a:solidFill>
                  <a:srgbClr val="000000"/>
                </a:solidFill>
                <a:prstDash val="solid"/>
                <a:round/>
              </a:ln>
              <a:effectLst/>
            </p:spPr>
            <p:txBody>
              <a:bodyPr wrap="square" lIns="50800" tIns="50800" rIns="50800" bIns="50800" numCol="1" anchor="ctr">
                <a:noAutofit/>
              </a:bodyPr>
              <a:lstStyle/>
              <a:p>
                <a:pPr>
                  <a:defRPr sz="2200">
                    <a:solidFill>
                      <a:srgbClr val="FFFFFF"/>
                    </a:solidFill>
                    <a:latin typeface="+mn-lt"/>
                    <a:ea typeface="+mn-ea"/>
                    <a:cs typeface="+mn-cs"/>
                    <a:sym typeface="Helvetica Neue Medium"/>
                  </a:defRPr>
                </a:pPr>
                <a:endParaRPr/>
              </a:p>
            </p:txBody>
          </p:sp>
          <p:sp>
            <p:nvSpPr>
              <p:cNvPr id="460" name="椭圆形"/>
              <p:cNvSpPr/>
              <p:nvPr/>
            </p:nvSpPr>
            <p:spPr>
              <a:xfrm>
                <a:off x="0" y="978846"/>
                <a:ext cx="324224" cy="282538"/>
              </a:xfrm>
              <a:prstGeom prst="ellipse">
                <a:avLst/>
              </a:prstGeom>
              <a:noFill/>
              <a:ln w="50800" cap="flat">
                <a:solidFill>
                  <a:srgbClr val="FF0000"/>
                </a:solidFill>
                <a:prstDash val="solid"/>
                <a:round/>
              </a:ln>
              <a:effectLst/>
            </p:spPr>
            <p:txBody>
              <a:bodyPr wrap="square" lIns="50800" tIns="50800" rIns="50800" bIns="50800" numCol="1" anchor="ctr">
                <a:noAutofit/>
              </a:bodyPr>
              <a:lstStyle/>
              <a:p>
                <a:pPr>
                  <a:defRPr sz="2400">
                    <a:solidFill>
                      <a:srgbClr val="FFFFFF"/>
                    </a:solidFill>
                    <a:latin typeface="+mn-lt"/>
                    <a:ea typeface="+mn-ea"/>
                    <a:cs typeface="+mn-cs"/>
                    <a:sym typeface="Helvetica Neue Medium"/>
                  </a:defRPr>
                </a:pPr>
                <a:endParaRPr/>
              </a:p>
            </p:txBody>
          </p:sp>
        </p:grpSp>
        <p:sp>
          <p:nvSpPr>
            <p:cNvPr id="462" name="矩形"/>
            <p:cNvSpPr/>
            <p:nvPr/>
          </p:nvSpPr>
          <p:spPr>
            <a:xfrm>
              <a:off x="1423495" y="0"/>
              <a:ext cx="162113" cy="2382272"/>
            </a:xfrm>
            <a:prstGeom prst="rect">
              <a:avLst/>
            </a:prstGeom>
            <a:noFill/>
            <a:ln w="12700" cap="flat">
              <a:solidFill>
                <a:srgbClr val="000000"/>
              </a:solidFill>
              <a:prstDash val="dash"/>
              <a:round/>
            </a:ln>
            <a:effectLst/>
          </p:spPr>
          <p:txBody>
            <a:bodyPr wrap="square" lIns="50800" tIns="50800" rIns="50800" bIns="50800" numCol="1" anchor="ctr">
              <a:noAutofit/>
            </a:bodyPr>
            <a:lstStyle/>
            <a:p>
              <a:pPr>
                <a:defRPr sz="2400">
                  <a:solidFill>
                    <a:srgbClr val="FFFFFF"/>
                  </a:solidFill>
                  <a:latin typeface="+mn-lt"/>
                  <a:ea typeface="+mn-ea"/>
                  <a:cs typeface="+mn-cs"/>
                  <a:sym typeface="Helvetica Neue Medium"/>
                </a:defRPr>
              </a:pPr>
              <a:endParaRPr/>
            </a:p>
          </p:txBody>
        </p:sp>
      </p:grpSp>
      <p:sp>
        <p:nvSpPr>
          <p:cNvPr id="464" name="当动极端板因被测量变化而移动使δ减小Δδ 时，电容量增大ΔC则有"/>
          <p:cNvSpPr txBox="1"/>
          <p:nvPr/>
        </p:nvSpPr>
        <p:spPr>
          <a:xfrm>
            <a:off x="589820" y="2563039"/>
            <a:ext cx="11825160" cy="609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l">
              <a:lnSpc>
                <a:spcPct val="130000"/>
              </a:lnSpc>
              <a:spcBef>
                <a:spcPts val="2500"/>
              </a:spcBef>
              <a:defRPr>
                <a:latin typeface="宋体"/>
                <a:ea typeface="宋体"/>
                <a:cs typeface="宋体"/>
                <a:sym typeface="宋体"/>
              </a:defRPr>
            </a:lvl1pPr>
          </a:lstStyle>
          <a:p>
            <a:r>
              <a:t>当动极端板因被测量变化而移动使δ减小Δδ 时，电容量增大ΔC则有                              </a:t>
            </a:r>
          </a:p>
        </p:txBody>
      </p:sp>
      <p:pic>
        <p:nvPicPr>
          <p:cNvPr id="465" name="图像" descr="图像"/>
          <p:cNvPicPr>
            <a:picLocks noChangeAspect="1"/>
          </p:cNvPicPr>
          <p:nvPr/>
        </p:nvPicPr>
        <p:blipFill>
          <a:blip r:embed="rId2">
            <a:extLst/>
          </a:blip>
          <a:stretch>
            <a:fillRect/>
          </a:stretch>
        </p:blipFill>
        <p:spPr>
          <a:xfrm>
            <a:off x="5346700" y="1046822"/>
            <a:ext cx="2311400" cy="1384301"/>
          </a:xfrm>
          <a:prstGeom prst="rect">
            <a:avLst/>
          </a:prstGeom>
          <a:ln w="12700">
            <a:miter lim="400000"/>
          </a:ln>
        </p:spPr>
      </p:pic>
      <p:pic>
        <p:nvPicPr>
          <p:cNvPr id="466" name="图像" descr="图像"/>
          <p:cNvPicPr>
            <a:picLocks noChangeAspect="1"/>
          </p:cNvPicPr>
          <p:nvPr/>
        </p:nvPicPr>
        <p:blipFill>
          <a:blip r:embed="rId3">
            <a:extLst/>
          </a:blip>
          <a:stretch>
            <a:fillRect/>
          </a:stretch>
        </p:blipFill>
        <p:spPr>
          <a:xfrm>
            <a:off x="2213050" y="3304557"/>
            <a:ext cx="5993155" cy="983951"/>
          </a:xfrm>
          <a:prstGeom prst="rect">
            <a:avLst/>
          </a:prstGeom>
          <a:ln w="12700">
            <a:miter lim="400000"/>
          </a:ln>
        </p:spPr>
      </p:pic>
      <p:sp>
        <p:nvSpPr>
          <p:cNvPr id="467" name="于是，"/>
          <p:cNvSpPr txBox="1"/>
          <p:nvPr/>
        </p:nvSpPr>
        <p:spPr>
          <a:xfrm>
            <a:off x="756658" y="5121596"/>
            <a:ext cx="1181101" cy="609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marL="487680" indent="-487680" algn="l">
              <a:lnSpc>
                <a:spcPct val="130000"/>
              </a:lnSpc>
              <a:spcBef>
                <a:spcPts val="2500"/>
              </a:spcBef>
              <a:defRPr>
                <a:latin typeface="宋体"/>
                <a:ea typeface="宋体"/>
                <a:cs typeface="宋体"/>
                <a:sym typeface="宋体"/>
              </a:defRPr>
            </a:lvl1pPr>
          </a:lstStyle>
          <a:p>
            <a:r>
              <a:t>于是，</a:t>
            </a:r>
          </a:p>
        </p:txBody>
      </p:sp>
      <p:pic>
        <p:nvPicPr>
          <p:cNvPr id="468" name="图像" descr="图像"/>
          <p:cNvPicPr>
            <a:picLocks noChangeAspect="1"/>
          </p:cNvPicPr>
          <p:nvPr/>
        </p:nvPicPr>
        <p:blipFill>
          <a:blip r:embed="rId4">
            <a:extLst/>
          </a:blip>
          <a:stretch>
            <a:fillRect/>
          </a:stretch>
        </p:blipFill>
        <p:spPr>
          <a:xfrm>
            <a:off x="2055430" y="4956830"/>
            <a:ext cx="6096001" cy="1727201"/>
          </a:xfrm>
          <a:prstGeom prst="rect">
            <a:avLst/>
          </a:prstGeom>
          <a:ln w="12700">
            <a:miter lim="400000"/>
          </a:ln>
        </p:spPr>
      </p:pic>
      <p:pic>
        <p:nvPicPr>
          <p:cNvPr id="469" name="图像" descr="图像"/>
          <p:cNvPicPr>
            <a:picLocks noChangeAspect="1"/>
          </p:cNvPicPr>
          <p:nvPr/>
        </p:nvPicPr>
        <p:blipFill>
          <a:blip r:embed="rId5">
            <a:extLst/>
          </a:blip>
          <a:stretch>
            <a:fillRect/>
          </a:stretch>
        </p:blipFill>
        <p:spPr>
          <a:xfrm>
            <a:off x="3618358" y="6879237"/>
            <a:ext cx="4439208" cy="1727201"/>
          </a:xfrm>
          <a:prstGeom prst="rect">
            <a:avLst/>
          </a:prstGeom>
          <a:ln w="12700">
            <a:miter lim="400000"/>
          </a:ln>
        </p:spPr>
      </p:pic>
      <p:sp>
        <p:nvSpPr>
          <p:cNvPr id="470" name="则相对变化量为："/>
          <p:cNvSpPr txBox="1"/>
          <p:nvPr/>
        </p:nvSpPr>
        <p:spPr>
          <a:xfrm>
            <a:off x="735637" y="6879237"/>
            <a:ext cx="2959101" cy="609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marL="487680" indent="-487680" algn="l">
              <a:lnSpc>
                <a:spcPct val="130000"/>
              </a:lnSpc>
              <a:spcBef>
                <a:spcPts val="2500"/>
              </a:spcBef>
              <a:defRPr>
                <a:latin typeface="宋体"/>
                <a:ea typeface="宋体"/>
                <a:cs typeface="宋体"/>
                <a:sym typeface="宋体"/>
              </a:defRPr>
            </a:lvl1pPr>
          </a:lstStyle>
          <a:p>
            <a:r>
              <a:t>则相对变化量为：</a:t>
            </a:r>
          </a:p>
        </p:txBody>
      </p:sp>
      <p:sp>
        <p:nvSpPr>
          <p:cNvPr id="2" name="灯片编号占位符 1"/>
          <p:cNvSpPr>
            <a:spLocks noGrp="1"/>
          </p:cNvSpPr>
          <p:nvPr>
            <p:ph type="sldNum" sz="quarter" idx="2"/>
          </p:nvPr>
        </p:nvSpPr>
        <p:spPr/>
        <p:txBody>
          <a:bodyPr/>
          <a:lstStyle/>
          <a:p>
            <a:fld id="{86CB4B4D-7CA3-9044-876B-883B54F8677D}" type="slidenum">
              <a:rPr lang="en-US" altLang="zh-CN" smtClean="0"/>
              <a:t>6</a:t>
            </a:fld>
            <a:endParaRPr lang="zh-CN" altLang="en-US"/>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 presetClass="path" presetSubtype="0" fill="hold" nodeType="afterEffect">
                                  <p:stCondLst>
                                    <p:cond delay="0"/>
                                  </p:stCondLst>
                                  <p:childTnLst>
                                    <p:animMotion origin="layout" path="M 0.000000 0.000000 L 0.083331 0.000000" pathEditMode="relative">
                                      <p:cBhvr>
                                        <p:cTn id="6" dur="2000" fill="hold"/>
                                        <p:tgtEl>
                                          <p:spTgt spid="456"/>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1" name="指纹识别传感器"/>
          <p:cNvSpPr txBox="1"/>
          <p:nvPr/>
        </p:nvSpPr>
        <p:spPr>
          <a:xfrm>
            <a:off x="3214291" y="1253589"/>
            <a:ext cx="4025901" cy="889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normAutofit/>
          </a:bodyPr>
          <a:lstStyle>
            <a:lvl1pPr marL="487680" indent="-487680" algn="l">
              <a:spcBef>
                <a:spcPts val="900"/>
              </a:spcBef>
              <a:defRPr sz="4400" b="1">
                <a:solidFill>
                  <a:srgbClr val="993300"/>
                </a:solidFill>
                <a:latin typeface="楷体_GB2312"/>
                <a:ea typeface="楷体_GB2312"/>
                <a:cs typeface="楷体_GB2312"/>
                <a:sym typeface="楷体_GB2312"/>
              </a:defRPr>
            </a:lvl1pPr>
          </a:lstStyle>
          <a:p>
            <a:r>
              <a:rPr dirty="0" err="1"/>
              <a:t>指纹识别传感器</a:t>
            </a:r>
            <a:endParaRPr dirty="0"/>
          </a:p>
        </p:txBody>
      </p:sp>
      <p:pic>
        <p:nvPicPr>
          <p:cNvPr id="992" name="图像" descr="图像"/>
          <p:cNvPicPr>
            <a:picLocks noChangeAspect="1"/>
          </p:cNvPicPr>
          <p:nvPr/>
        </p:nvPicPr>
        <p:blipFill>
          <a:blip r:embed="rId3">
            <a:extLst/>
          </a:blip>
          <a:stretch>
            <a:fillRect/>
          </a:stretch>
        </p:blipFill>
        <p:spPr>
          <a:xfrm>
            <a:off x="1666900" y="2410787"/>
            <a:ext cx="4944771" cy="3293217"/>
          </a:xfrm>
          <a:prstGeom prst="rect">
            <a:avLst/>
          </a:prstGeom>
          <a:ln w="12700">
            <a:miter lim="400000"/>
          </a:ln>
        </p:spPr>
      </p:pic>
      <p:pic>
        <p:nvPicPr>
          <p:cNvPr id="993" name="图像" descr="图像"/>
          <p:cNvPicPr>
            <a:picLocks noChangeAspect="1"/>
          </p:cNvPicPr>
          <p:nvPr/>
        </p:nvPicPr>
        <p:blipFill>
          <a:blip r:embed="rId4">
            <a:extLst/>
          </a:blip>
          <a:stretch>
            <a:fillRect/>
          </a:stretch>
        </p:blipFill>
        <p:spPr>
          <a:xfrm>
            <a:off x="8313055" y="1428691"/>
            <a:ext cx="4139772" cy="5431380"/>
          </a:xfrm>
          <a:prstGeom prst="rect">
            <a:avLst/>
          </a:prstGeom>
          <a:ln w="12700">
            <a:miter lim="400000"/>
          </a:ln>
        </p:spPr>
      </p:pic>
      <p:pic>
        <p:nvPicPr>
          <p:cNvPr id="994" name="图像" descr="图像"/>
          <p:cNvPicPr>
            <a:picLocks noChangeAspect="1"/>
          </p:cNvPicPr>
          <p:nvPr/>
        </p:nvPicPr>
        <p:blipFill>
          <a:blip r:embed="rId5">
            <a:extLst/>
          </a:blip>
          <a:stretch>
            <a:fillRect/>
          </a:stretch>
        </p:blipFill>
        <p:spPr>
          <a:xfrm>
            <a:off x="964285" y="5819450"/>
            <a:ext cx="6350001" cy="3479801"/>
          </a:xfrm>
          <a:prstGeom prst="rect">
            <a:avLst/>
          </a:prstGeom>
          <a:ln w="12700">
            <a:miter lim="400000"/>
          </a:ln>
        </p:spPr>
      </p:pic>
      <p:sp>
        <p:nvSpPr>
          <p:cNvPr id="995" name="电容式传感器的应用"/>
          <p:cNvSpPr txBox="1">
            <a:spLocks noGrp="1"/>
          </p:cNvSpPr>
          <p:nvPr>
            <p:ph type="title"/>
          </p:nvPr>
        </p:nvSpPr>
        <p:spPr>
          <a:prstGeom prst="rect">
            <a:avLst/>
          </a:prstGeom>
        </p:spPr>
        <p:txBody>
          <a:bodyPr/>
          <a:lstStyle>
            <a:lvl1pPr defTabSz="578358">
              <a:defRPr sz="3762">
                <a:latin typeface="宋体"/>
                <a:ea typeface="宋体"/>
                <a:cs typeface="宋体"/>
                <a:sym typeface="宋体"/>
              </a:defRPr>
            </a:lvl1pPr>
          </a:lstStyle>
          <a:p>
            <a:pPr>
              <a:defRPr>
                <a:latin typeface="华文楷体"/>
                <a:ea typeface="华文楷体"/>
                <a:cs typeface="华文楷体"/>
                <a:sym typeface="华文楷体"/>
              </a:defRPr>
            </a:pPr>
            <a:r>
              <a:rPr>
                <a:latin typeface="宋体"/>
                <a:ea typeface="宋体"/>
                <a:cs typeface="宋体"/>
                <a:sym typeface="宋体"/>
              </a:rPr>
              <a:t>电容式传感器的应用</a:t>
            </a:r>
          </a:p>
        </p:txBody>
      </p:sp>
      <p:sp>
        <p:nvSpPr>
          <p:cNvPr id="2" name="灯片编号占位符 1"/>
          <p:cNvSpPr>
            <a:spLocks noGrp="1"/>
          </p:cNvSpPr>
          <p:nvPr>
            <p:ph type="sldNum" sz="quarter" idx="2"/>
          </p:nvPr>
        </p:nvSpPr>
        <p:spPr/>
        <p:txBody>
          <a:bodyPr/>
          <a:lstStyle/>
          <a:p>
            <a:fld id="{86CB4B4D-7CA3-9044-876B-883B54F8677D}" type="slidenum">
              <a:rPr lang="en-US" altLang="zh-CN" smtClean="0"/>
              <a:t>60</a:t>
            </a:fld>
            <a:endParaRPr lang="zh-CN" altLang="en-US"/>
          </a:p>
        </p:txBody>
      </p:sp>
    </p:spTree>
  </p:cSld>
  <p:clrMapOvr>
    <a:masterClrMapping/>
  </p:clrMapOvr>
  <p:transition spd="med"/>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9" name="电容式指纹识别传感器"/>
          <p:cNvSpPr txBox="1">
            <a:spLocks noGrp="1"/>
          </p:cNvSpPr>
          <p:nvPr>
            <p:ph type="title"/>
          </p:nvPr>
        </p:nvSpPr>
        <p:spPr>
          <a:prstGeom prst="rect">
            <a:avLst/>
          </a:prstGeom>
        </p:spPr>
        <p:txBody>
          <a:bodyPr/>
          <a:lstStyle>
            <a:lvl1pPr defTabSz="438150">
              <a:defRPr sz="3375">
                <a:latin typeface="宋体"/>
                <a:ea typeface="宋体"/>
                <a:cs typeface="宋体"/>
                <a:sym typeface="宋体"/>
              </a:defRPr>
            </a:lvl1pPr>
          </a:lstStyle>
          <a:p>
            <a:pPr>
              <a:defRPr>
                <a:latin typeface="Batang"/>
                <a:ea typeface="Batang"/>
                <a:cs typeface="Batang"/>
                <a:sym typeface="Batang"/>
              </a:defRPr>
            </a:pPr>
            <a:r>
              <a:rPr>
                <a:latin typeface="宋体"/>
                <a:ea typeface="宋体"/>
                <a:cs typeface="宋体"/>
                <a:sym typeface="宋体"/>
              </a:rPr>
              <a:t>电容式指纹识别传感器</a:t>
            </a:r>
          </a:p>
        </p:txBody>
      </p:sp>
      <p:pic>
        <p:nvPicPr>
          <p:cNvPr id="1000" name="图像" descr="图像"/>
          <p:cNvPicPr>
            <a:picLocks noChangeAspect="1"/>
          </p:cNvPicPr>
          <p:nvPr/>
        </p:nvPicPr>
        <p:blipFill>
          <a:blip r:embed="rId2">
            <a:extLst/>
          </a:blip>
          <a:stretch>
            <a:fillRect/>
          </a:stretch>
        </p:blipFill>
        <p:spPr>
          <a:xfrm>
            <a:off x="593515" y="2561120"/>
            <a:ext cx="5956301" cy="4368801"/>
          </a:xfrm>
          <a:prstGeom prst="rect">
            <a:avLst/>
          </a:prstGeom>
          <a:ln w="12700">
            <a:miter lim="400000"/>
          </a:ln>
        </p:spPr>
      </p:pic>
      <p:sp>
        <p:nvSpPr>
          <p:cNvPr id="1001" name="它的优点：…"/>
          <p:cNvSpPr txBox="1"/>
          <p:nvPr/>
        </p:nvSpPr>
        <p:spPr>
          <a:xfrm>
            <a:off x="7065124" y="1662891"/>
            <a:ext cx="5115067" cy="504478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marL="388937" indent="-388937" algn="l">
              <a:spcBef>
                <a:spcPts val="2700"/>
              </a:spcBef>
              <a:buSzPct val="145000"/>
              <a:buChar char="➢"/>
              <a:defRPr>
                <a:latin typeface="宋体"/>
                <a:ea typeface="宋体"/>
                <a:cs typeface="宋体"/>
                <a:sym typeface="宋体"/>
              </a:defRPr>
            </a:pPr>
            <a:r>
              <a:t>它的</a:t>
            </a:r>
            <a:r>
              <a:rPr>
                <a:solidFill>
                  <a:srgbClr val="CC0099"/>
                </a:solidFill>
              </a:rPr>
              <a:t>优点</a:t>
            </a:r>
            <a:r>
              <a:t>：   </a:t>
            </a:r>
          </a:p>
          <a:p>
            <a:pPr marL="388937" indent="-388937" algn="l">
              <a:spcBef>
                <a:spcPts val="2700"/>
              </a:spcBef>
              <a:buClr>
                <a:srgbClr val="FF0000"/>
              </a:buClr>
              <a:buSzPct val="145000"/>
              <a:buChar char="✓"/>
              <a:defRPr>
                <a:latin typeface="宋体"/>
                <a:ea typeface="宋体"/>
                <a:cs typeface="宋体"/>
                <a:sym typeface="宋体"/>
              </a:defRPr>
            </a:pPr>
            <a:r>
              <a:t>体积小</a:t>
            </a:r>
          </a:p>
          <a:p>
            <a:pPr marL="388937" indent="-388937" algn="l">
              <a:spcBef>
                <a:spcPts val="2700"/>
              </a:spcBef>
              <a:buClr>
                <a:srgbClr val="FF0000"/>
              </a:buClr>
              <a:buSzPct val="145000"/>
              <a:buChar char="✓"/>
              <a:defRPr>
                <a:latin typeface="宋体"/>
                <a:ea typeface="宋体"/>
                <a:cs typeface="宋体"/>
                <a:sym typeface="宋体"/>
              </a:defRPr>
            </a:pPr>
            <a:r>
              <a:t>成本低</a:t>
            </a:r>
          </a:p>
          <a:p>
            <a:pPr marL="388937" indent="-388937" algn="l">
              <a:spcBef>
                <a:spcPts val="2700"/>
              </a:spcBef>
              <a:buClr>
                <a:srgbClr val="FF0000"/>
              </a:buClr>
              <a:buSzPct val="145000"/>
              <a:buChar char="✓"/>
              <a:defRPr>
                <a:latin typeface="宋体"/>
                <a:ea typeface="宋体"/>
                <a:cs typeface="宋体"/>
                <a:sym typeface="宋体"/>
              </a:defRPr>
            </a:pPr>
            <a:r>
              <a:t>成像精度高</a:t>
            </a:r>
          </a:p>
          <a:p>
            <a:pPr marL="388937" indent="-388937" algn="l">
              <a:spcBef>
                <a:spcPts val="2700"/>
              </a:spcBef>
              <a:buClr>
                <a:srgbClr val="FF0000"/>
              </a:buClr>
              <a:buSzPct val="145000"/>
              <a:buChar char="✓"/>
              <a:defRPr>
                <a:latin typeface="宋体"/>
                <a:ea typeface="宋体"/>
                <a:cs typeface="宋体"/>
                <a:sym typeface="宋体"/>
              </a:defRPr>
            </a:pPr>
            <a:r>
              <a:t>耗电量很小，因此非常适合在消费类电子产品中使用。</a:t>
            </a:r>
          </a:p>
        </p:txBody>
      </p:sp>
      <p:sp>
        <p:nvSpPr>
          <p:cNvPr id="2" name="灯片编号占位符 1"/>
          <p:cNvSpPr>
            <a:spLocks noGrp="1"/>
          </p:cNvSpPr>
          <p:nvPr>
            <p:ph type="sldNum" sz="quarter" idx="2"/>
          </p:nvPr>
        </p:nvSpPr>
        <p:spPr/>
        <p:txBody>
          <a:bodyPr/>
          <a:lstStyle/>
          <a:p>
            <a:fld id="{86CB4B4D-7CA3-9044-876B-883B54F8677D}" type="slidenum">
              <a:rPr lang="en-US" altLang="zh-CN" smtClean="0"/>
              <a:t>61</a:t>
            </a:fld>
            <a:endParaRPr lang="zh-CN" altLang="en-US"/>
          </a:p>
        </p:txBody>
      </p:sp>
    </p:spTree>
  </p:cSld>
  <p:clrMapOvr>
    <a:masterClrMapping/>
  </p:clrMapOvr>
  <p:transition spd="me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 name="1、电阻式触控屏幕在工作时每次只能判断一个触控点，如果触控点在两个以上，就不能做出正确的判断了，所以电阻式触摸屏仅适用于点击、拖拽等一些简单动作的判断。而电容式触摸屏的多点触控，则可以将用户的触摸分解为采集多点信号及判断信号意义两个工作，完成对复杂动作的判断，如使用两根手指的拉伸、换位即可在屏幕上完成诸如放大、旋转这样趣味十足的操作（苹果iPhone ）。…"/>
          <p:cNvSpPr txBox="1"/>
          <p:nvPr/>
        </p:nvSpPr>
        <p:spPr>
          <a:xfrm>
            <a:off x="754452" y="3050659"/>
            <a:ext cx="12052704" cy="365228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l">
              <a:spcBef>
                <a:spcPts val="800"/>
              </a:spcBef>
              <a:defRPr>
                <a:latin typeface="Songti SC Bold"/>
                <a:ea typeface="Songti SC Bold"/>
                <a:cs typeface="Songti SC Bold"/>
                <a:sym typeface="Songti SC Bold"/>
              </a:defRPr>
            </a:pPr>
            <a:r>
              <a:rPr dirty="0">
                <a:latin typeface="华文楷体" panose="02010600040101010101" pitchFamily="2" charset="-122"/>
                <a:ea typeface="华文楷体" panose="02010600040101010101" pitchFamily="2" charset="-122"/>
              </a:rPr>
              <a:t>1、</a:t>
            </a:r>
            <a:r>
              <a:rPr dirty="0">
                <a:latin typeface="华文楷体" panose="02010600040101010101" pitchFamily="2" charset="-122"/>
                <a:ea typeface="华文楷体" panose="02010600040101010101" pitchFamily="2" charset="-122"/>
                <a:cs typeface="Songti SC Regular"/>
                <a:sym typeface="Songti SC Regular"/>
              </a:rPr>
              <a:t>电阻式触控屏幕在工作时每次只能判断一个触控点，如果触控点在两个以上，就不能做出正确的判断了，所以电阻式触摸屏仅适用于点击、拖拽等一些简单动作的判断。而电容式触摸屏的多点触控，则可以将用户的触摸分解为采集多点信号及判断信号意义两个工作，完成对复杂动作的判断，如使用两根手指的拉伸、换位即可在屏幕上完成诸如放大、旋转这样趣味十足的操作（苹果</a:t>
            </a:r>
            <a:r>
              <a:rPr dirty="0">
                <a:latin typeface="华文楷体" panose="02010600040101010101" pitchFamily="2" charset="-122"/>
                <a:ea typeface="华文楷体" panose="02010600040101010101" pitchFamily="2" charset="-122"/>
              </a:rPr>
              <a:t>iPhone </a:t>
            </a:r>
            <a:r>
              <a:rPr dirty="0">
                <a:latin typeface="华文楷体" panose="02010600040101010101" pitchFamily="2" charset="-122"/>
                <a:ea typeface="华文楷体" panose="02010600040101010101" pitchFamily="2" charset="-122"/>
                <a:cs typeface="Songti SC Regular"/>
                <a:sym typeface="Songti SC Regular"/>
              </a:rPr>
              <a:t>）。</a:t>
            </a:r>
          </a:p>
          <a:p>
            <a:pPr algn="l">
              <a:spcBef>
                <a:spcPts val="800"/>
              </a:spcBef>
              <a:defRPr>
                <a:latin typeface="Songti SC Bold"/>
                <a:ea typeface="Songti SC Bold"/>
                <a:cs typeface="Songti SC Bold"/>
                <a:sym typeface="Songti SC Bold"/>
              </a:defRPr>
            </a:pPr>
            <a:r>
              <a:rPr dirty="0" err="1">
                <a:latin typeface="华文楷体" panose="02010600040101010101" pitchFamily="2" charset="-122"/>
                <a:ea typeface="华文楷体" panose="02010600040101010101" pitchFamily="2" charset="-122"/>
              </a:rPr>
              <a:t>2</a:t>
            </a:r>
            <a:r>
              <a:rPr dirty="0" err="1">
                <a:latin typeface="华文楷体" panose="02010600040101010101" pitchFamily="2" charset="-122"/>
                <a:ea typeface="华文楷体" panose="02010600040101010101" pitchFamily="2" charset="-122"/>
                <a:cs typeface="Songti SC Regular"/>
                <a:sym typeface="Songti SC Regular"/>
              </a:rPr>
              <a:t>、电容屏的缺点是漂移：当环境温度、湿度改变时，环境电场发生改变时，都会引起电容屏的漂移，造成不准确</a:t>
            </a:r>
            <a:r>
              <a:rPr dirty="0">
                <a:latin typeface="华文楷体" panose="02010600040101010101" pitchFamily="2" charset="-122"/>
                <a:ea typeface="华文楷体" panose="02010600040101010101" pitchFamily="2" charset="-122"/>
                <a:cs typeface="Songti SC Regular"/>
                <a:sym typeface="Songti SC Regular"/>
              </a:rPr>
              <a:t>。</a:t>
            </a:r>
          </a:p>
        </p:txBody>
      </p:sp>
      <p:sp>
        <p:nvSpPr>
          <p:cNvPr id="1004" name="电容式vs.电阻式触摸屏"/>
          <p:cNvSpPr txBox="1"/>
          <p:nvPr/>
        </p:nvSpPr>
        <p:spPr>
          <a:xfrm>
            <a:off x="3101874" y="1333226"/>
            <a:ext cx="6146228" cy="106092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marL="487680" indent="-487680" algn="l">
              <a:spcBef>
                <a:spcPts val="900"/>
              </a:spcBef>
              <a:defRPr sz="4400" b="1">
                <a:solidFill>
                  <a:srgbClr val="993300"/>
                </a:solidFill>
                <a:latin typeface="楷体_GB2312"/>
                <a:ea typeface="楷体_GB2312"/>
                <a:cs typeface="楷体_GB2312"/>
                <a:sym typeface="楷体_GB2312"/>
              </a:defRPr>
            </a:lvl1pPr>
          </a:lstStyle>
          <a:p>
            <a:r>
              <a:t>电容式vs.电阻式触摸屏</a:t>
            </a:r>
          </a:p>
        </p:txBody>
      </p:sp>
      <p:sp>
        <p:nvSpPr>
          <p:cNvPr id="1005" name="电容式传感器的应用"/>
          <p:cNvSpPr>
            <a:spLocks noGrp="1"/>
          </p:cNvSpPr>
          <p:nvPr>
            <p:ph type="title"/>
          </p:nvPr>
        </p:nvSpPr>
        <p:spPr>
          <a:prstGeom prst="rect">
            <a:avLst/>
          </a:prstGeom>
        </p:spPr>
        <p:txBody>
          <a:bodyPr/>
          <a:lstStyle>
            <a:lvl1pPr defTabSz="578358">
              <a:defRPr sz="3762">
                <a:latin typeface="宋体"/>
                <a:ea typeface="宋体"/>
                <a:cs typeface="宋体"/>
                <a:sym typeface="宋体"/>
              </a:defRPr>
            </a:lvl1pPr>
          </a:lstStyle>
          <a:p>
            <a:pPr>
              <a:defRPr>
                <a:latin typeface="华文楷体"/>
                <a:ea typeface="华文楷体"/>
                <a:cs typeface="华文楷体"/>
                <a:sym typeface="华文楷体"/>
              </a:defRPr>
            </a:pPr>
            <a:r>
              <a:rPr>
                <a:latin typeface="宋体"/>
                <a:ea typeface="宋体"/>
                <a:cs typeface="宋体"/>
                <a:sym typeface="宋体"/>
              </a:rPr>
              <a:t>电容式传感器的应用</a:t>
            </a:r>
          </a:p>
        </p:txBody>
      </p:sp>
      <p:sp>
        <p:nvSpPr>
          <p:cNvPr id="2" name="灯片编号占位符 1"/>
          <p:cNvSpPr>
            <a:spLocks noGrp="1"/>
          </p:cNvSpPr>
          <p:nvPr>
            <p:ph type="sldNum" sz="quarter" idx="2"/>
          </p:nvPr>
        </p:nvSpPr>
        <p:spPr/>
        <p:txBody>
          <a:bodyPr/>
          <a:lstStyle/>
          <a:p>
            <a:fld id="{86CB4B4D-7CA3-9044-876B-883B54F8677D}" type="slidenum">
              <a:rPr lang="en-US" altLang="zh-CN" smtClean="0"/>
              <a:t>62</a:t>
            </a:fld>
            <a:endParaRPr lang="zh-CN" altLang="en-US"/>
          </a:p>
        </p:txBody>
      </p:sp>
    </p:spTree>
  </p:cSld>
  <p:clrMapOvr>
    <a:masterClrMapping/>
  </p:clrMapOvr>
  <p:transition spd="me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7" name="3、电容屏在原理上把人体当作一个电容器元件的一个电极使用，当有导体靠近与夹层ITO工作面之间耦合出足够量的电容时，流走的电流就足够引起电容屏的误动作。我们知道，电容值虽然与极间距离成反比，却与相对面积成正比，并且还与介质的绝缘系数有关。因此，当较大面积的手掌或手持的导体物靠近电容屏而不是触摸时就能引起电容屏的误动作，在潮湿的天气，这种情况尤为严重。…"/>
          <p:cNvSpPr txBox="1">
            <a:spLocks noGrp="1"/>
          </p:cNvSpPr>
          <p:nvPr>
            <p:ph type="body" idx="4294967295"/>
          </p:nvPr>
        </p:nvSpPr>
        <p:spPr>
          <a:xfrm>
            <a:off x="654792" y="1662424"/>
            <a:ext cx="11695216" cy="7064893"/>
          </a:xfrm>
          <a:prstGeom prst="rect">
            <a:avLst/>
          </a:prstGeom>
        </p:spPr>
        <p:txBody>
          <a:bodyPr/>
          <a:lstStyle/>
          <a:p>
            <a:pPr marL="0" indent="0">
              <a:spcBef>
                <a:spcPts val="800"/>
              </a:spcBef>
              <a:buSzTx/>
              <a:buNone/>
              <a:defRPr>
                <a:latin typeface="Songti SC Regular"/>
                <a:ea typeface="Songti SC Regular"/>
                <a:cs typeface="Songti SC Regular"/>
                <a:sym typeface="Songti SC Regular"/>
              </a:defRPr>
            </a:pPr>
            <a:r>
              <a:rPr dirty="0">
                <a:latin typeface="华文楷体" panose="02010600040101010101" pitchFamily="2" charset="-122"/>
                <a:ea typeface="华文楷体" panose="02010600040101010101" pitchFamily="2" charset="-122"/>
              </a:rPr>
              <a:t>3、电容屏在原理上把人体当作一个电容器元件的一个电极使用，当有导体靠近与夹层ITO工作面之间耦合出足够量的电容时，流走的电流就足够引起电容屏的误动作。我们知道，电容值虽然与极间距离成反比，却与相对面积成正比，并且还与介质的绝缘系数有关。因此，当较大面积的手掌或手持的导体物靠近电容屏而不是触摸时就能引起电容屏的误动作，在潮湿的天气，这种情况尤为严重。</a:t>
            </a:r>
          </a:p>
          <a:p>
            <a:pPr marL="0" indent="0">
              <a:spcBef>
                <a:spcPts val="800"/>
              </a:spcBef>
              <a:buSzTx/>
              <a:buNone/>
              <a:defRPr>
                <a:latin typeface="Songti SC Regular"/>
                <a:ea typeface="Songti SC Regular"/>
                <a:cs typeface="Songti SC Regular"/>
                <a:sym typeface="Songti SC Regular"/>
              </a:defRPr>
            </a:pPr>
            <a:endParaRPr lang="en-US" dirty="0">
              <a:latin typeface="华文楷体" panose="02010600040101010101" pitchFamily="2" charset="-122"/>
              <a:ea typeface="华文楷体" panose="02010600040101010101" pitchFamily="2" charset="-122"/>
            </a:endParaRPr>
          </a:p>
          <a:p>
            <a:pPr marL="0" indent="0">
              <a:spcBef>
                <a:spcPts val="800"/>
              </a:spcBef>
              <a:buSzTx/>
              <a:buNone/>
              <a:defRPr>
                <a:latin typeface="Songti SC Regular"/>
                <a:ea typeface="Songti SC Regular"/>
                <a:cs typeface="Songti SC Regular"/>
                <a:sym typeface="Songti SC Regular"/>
              </a:defRPr>
            </a:pPr>
            <a:r>
              <a:rPr dirty="0" err="1" smtClean="0">
                <a:latin typeface="华文楷体" panose="02010600040101010101" pitchFamily="2" charset="-122"/>
                <a:ea typeface="华文楷体" panose="02010600040101010101" pitchFamily="2" charset="-122"/>
              </a:rPr>
              <a:t>4</a:t>
            </a:r>
            <a:r>
              <a:rPr dirty="0" err="1">
                <a:latin typeface="华文楷体" panose="02010600040101010101" pitchFamily="2" charset="-122"/>
                <a:ea typeface="华文楷体" panose="02010600040101010101" pitchFamily="2" charset="-122"/>
              </a:rPr>
              <a:t>、电容屏的另一个缺点用戴手套的手或手持不导电的物体触摸时没有反应，这是因为增加了更为绝缘的介质</a:t>
            </a:r>
            <a:r>
              <a:rPr dirty="0" smtClean="0">
                <a:latin typeface="华文楷体" panose="02010600040101010101" pitchFamily="2" charset="-122"/>
                <a:ea typeface="华文楷体" panose="02010600040101010101" pitchFamily="2" charset="-122"/>
              </a:rPr>
              <a:t>。</a:t>
            </a:r>
            <a:endParaRPr lang="en-US" dirty="0" smtClean="0">
              <a:latin typeface="华文楷体" panose="02010600040101010101" pitchFamily="2" charset="-122"/>
              <a:ea typeface="华文楷体" panose="02010600040101010101" pitchFamily="2" charset="-122"/>
            </a:endParaRPr>
          </a:p>
          <a:p>
            <a:pPr marL="0" indent="0">
              <a:spcBef>
                <a:spcPts val="800"/>
              </a:spcBef>
              <a:buSzTx/>
              <a:buNone/>
              <a:defRPr>
                <a:latin typeface="Songti SC Regular"/>
                <a:ea typeface="Songti SC Regular"/>
                <a:cs typeface="Songti SC Regular"/>
                <a:sym typeface="Songti SC Regular"/>
              </a:defRPr>
            </a:pPr>
            <a:endParaRPr dirty="0">
              <a:latin typeface="华文楷体" panose="02010600040101010101" pitchFamily="2" charset="-122"/>
              <a:ea typeface="华文楷体" panose="02010600040101010101" pitchFamily="2" charset="-122"/>
            </a:endParaRPr>
          </a:p>
          <a:p>
            <a:pPr marL="0" indent="0">
              <a:spcBef>
                <a:spcPts val="800"/>
              </a:spcBef>
              <a:buSzTx/>
              <a:buNone/>
              <a:defRPr>
                <a:latin typeface="Songti SC Regular"/>
                <a:ea typeface="Songti SC Regular"/>
                <a:cs typeface="Songti SC Regular"/>
                <a:sym typeface="Songti SC Regular"/>
              </a:defRPr>
            </a:pPr>
            <a:r>
              <a:rPr dirty="0">
                <a:latin typeface="华文楷体" panose="02010600040101010101" pitchFamily="2" charset="-122"/>
                <a:ea typeface="华文楷体" panose="02010600040101010101" pitchFamily="2" charset="-122"/>
              </a:rPr>
              <a:t>5、电容触摸屏最外面的矽土保护玻璃防刮擦性很好，但是怕指甲或硬物的敲击，敲出一个小洞就会伤及夹层ITO，不管是伤及夹层ITO还是安装运输过程中伤及内表面ITO层，电容屏就不能正常工作了。</a:t>
            </a:r>
          </a:p>
        </p:txBody>
      </p:sp>
      <p:sp>
        <p:nvSpPr>
          <p:cNvPr id="1008" name="电容式vs.电阻式触摸屏"/>
          <p:cNvSpPr txBox="1"/>
          <p:nvPr/>
        </p:nvSpPr>
        <p:spPr>
          <a:xfrm>
            <a:off x="3101874" y="1333226"/>
            <a:ext cx="6146228" cy="106092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marL="487680" indent="-487680" algn="l">
              <a:spcBef>
                <a:spcPts val="900"/>
              </a:spcBef>
              <a:defRPr sz="4400" b="1">
                <a:solidFill>
                  <a:srgbClr val="993300"/>
                </a:solidFill>
                <a:latin typeface="楷体_GB2312"/>
                <a:ea typeface="楷体_GB2312"/>
                <a:cs typeface="楷体_GB2312"/>
                <a:sym typeface="楷体_GB2312"/>
              </a:defRPr>
            </a:lvl1pPr>
          </a:lstStyle>
          <a:p>
            <a:r>
              <a:t>电容式vs.电阻式触摸屏</a:t>
            </a:r>
          </a:p>
        </p:txBody>
      </p:sp>
      <p:sp>
        <p:nvSpPr>
          <p:cNvPr id="1009" name="电容式传感器的应用"/>
          <p:cNvSpPr>
            <a:spLocks noGrp="1"/>
          </p:cNvSpPr>
          <p:nvPr>
            <p:ph type="title"/>
          </p:nvPr>
        </p:nvSpPr>
        <p:spPr>
          <a:prstGeom prst="rect">
            <a:avLst/>
          </a:prstGeom>
        </p:spPr>
        <p:txBody>
          <a:bodyPr/>
          <a:lstStyle>
            <a:lvl1pPr defTabSz="578358">
              <a:defRPr sz="3762">
                <a:latin typeface="宋体"/>
                <a:ea typeface="宋体"/>
                <a:cs typeface="宋体"/>
                <a:sym typeface="宋体"/>
              </a:defRPr>
            </a:lvl1pPr>
          </a:lstStyle>
          <a:p>
            <a:pPr>
              <a:defRPr>
                <a:latin typeface="华文楷体"/>
                <a:ea typeface="华文楷体"/>
                <a:cs typeface="华文楷体"/>
                <a:sym typeface="华文楷体"/>
              </a:defRPr>
            </a:pPr>
            <a:r>
              <a:rPr>
                <a:latin typeface="宋体"/>
                <a:ea typeface="宋体"/>
                <a:cs typeface="宋体"/>
                <a:sym typeface="宋体"/>
              </a:rPr>
              <a:t>电容式传感器的应用</a:t>
            </a:r>
          </a:p>
        </p:txBody>
      </p:sp>
      <p:sp>
        <p:nvSpPr>
          <p:cNvPr id="2" name="灯片编号占位符 1"/>
          <p:cNvSpPr>
            <a:spLocks noGrp="1"/>
          </p:cNvSpPr>
          <p:nvPr>
            <p:ph type="sldNum" sz="quarter" idx="2"/>
          </p:nvPr>
        </p:nvSpPr>
        <p:spPr/>
        <p:txBody>
          <a:bodyPr/>
          <a:lstStyle/>
          <a:p>
            <a:fld id="{86CB4B4D-7CA3-9044-876B-883B54F8677D}" type="slidenum">
              <a:rPr lang="en-US" altLang="zh-CN" smtClean="0"/>
              <a:t>63</a:t>
            </a:fld>
            <a:endParaRPr lang="zh-CN" altLang="en-US"/>
          </a:p>
        </p:txBody>
      </p:sp>
    </p:spTree>
  </p:cSld>
  <p:clrMapOvr>
    <a:masterClrMapping/>
  </p:clrMapOvr>
  <p:transition spd="me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0" name="image.png" descr="image.png"/>
          <p:cNvPicPr>
            <a:picLocks noChangeAspect="1"/>
          </p:cNvPicPr>
          <p:nvPr/>
        </p:nvPicPr>
        <p:blipFill>
          <a:blip r:embed="rId3">
            <a:extLst/>
          </a:blip>
          <a:stretch>
            <a:fillRect/>
          </a:stretch>
        </p:blipFill>
        <p:spPr>
          <a:xfrm>
            <a:off x="8947573" y="1702364"/>
            <a:ext cx="3556001" cy="3357316"/>
          </a:xfrm>
          <a:prstGeom prst="rect">
            <a:avLst/>
          </a:prstGeom>
          <a:ln w="12700">
            <a:miter lim="400000"/>
          </a:ln>
        </p:spPr>
      </p:pic>
      <p:sp>
        <p:nvSpPr>
          <p:cNvPr id="661" name="随 堂 练 习"/>
          <p:cNvSpPr txBox="1">
            <a:spLocks noGrp="1"/>
          </p:cNvSpPr>
          <p:nvPr>
            <p:ph type="title"/>
          </p:nvPr>
        </p:nvSpPr>
        <p:spPr>
          <a:prstGeom prst="rect">
            <a:avLst/>
          </a:prstGeom>
        </p:spPr>
        <p:txBody>
          <a:bodyPr/>
          <a:lstStyle/>
          <a:p>
            <a:r>
              <a:t>随 堂 练 习</a:t>
            </a:r>
          </a:p>
        </p:txBody>
      </p:sp>
      <p:sp>
        <p:nvSpPr>
          <p:cNvPr id="662" name="例题1：一个以空气为介质的平极电容式传感器结构如图所示，其中极板长度a=10mm、宽度b=16mm，两极板间距d=1mm。测量时，一块极板在原始位置上沿a向平移了2mm，求该传感器的电容变化量、电容相对变化量和位移灵敏度K。（已知空气的相对介电常数εr=1F/m，真空的介电常数ε0=8.854×10-12F/m）"/>
          <p:cNvSpPr txBox="1"/>
          <p:nvPr/>
        </p:nvSpPr>
        <p:spPr>
          <a:xfrm>
            <a:off x="652749" y="1884657"/>
            <a:ext cx="8091876" cy="367587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indent="650240" algn="l">
              <a:defRPr>
                <a:latin typeface="微软雅黑"/>
                <a:ea typeface="微软雅黑"/>
                <a:cs typeface="微软雅黑"/>
                <a:sym typeface="微软雅黑"/>
              </a:defRPr>
            </a:pPr>
            <a:r>
              <a:t>例题1：一个以空气为介质的平极电容式传感器结构如图所示，其中极板长度</a:t>
            </a:r>
            <a:r>
              <a:rPr i="1"/>
              <a:t>a</a:t>
            </a:r>
            <a:r>
              <a:t>=10mm、宽度</a:t>
            </a:r>
            <a:r>
              <a:rPr i="1"/>
              <a:t>b</a:t>
            </a:r>
            <a:r>
              <a:t>=16mm，两极板间距</a:t>
            </a:r>
            <a:r>
              <a:rPr i="1"/>
              <a:t>d</a:t>
            </a:r>
            <a:r>
              <a:t>=1mm。测量时，一块极板在原始位置上沿</a:t>
            </a:r>
            <a:r>
              <a:rPr i="1"/>
              <a:t>a</a:t>
            </a:r>
            <a:r>
              <a:t>向平移了2mm，求该传感器的电容变化量、电容相对变化量和位移灵敏度</a:t>
            </a:r>
            <a:r>
              <a:rPr i="1"/>
              <a:t>K</a:t>
            </a:r>
            <a:r>
              <a:t>。（已知空气的相对介电常数</a:t>
            </a:r>
            <a:r>
              <a:rPr i="1"/>
              <a:t>ε</a:t>
            </a:r>
            <a:r>
              <a:rPr i="1" baseline="-19571"/>
              <a:t>r</a:t>
            </a:r>
            <a:r>
              <a:t>=1F/m，真空的介电常数</a:t>
            </a:r>
            <a:r>
              <a:rPr i="1"/>
              <a:t>ε</a:t>
            </a:r>
            <a:r>
              <a:rPr baseline="-19571"/>
              <a:t>0</a:t>
            </a:r>
            <a:r>
              <a:t>=8.854×10</a:t>
            </a:r>
            <a:r>
              <a:rPr baseline="30571"/>
              <a:t>-12</a:t>
            </a:r>
            <a:r>
              <a:t>F/m）</a:t>
            </a:r>
          </a:p>
        </p:txBody>
      </p:sp>
      <p:sp>
        <p:nvSpPr>
          <p:cNvPr id="2" name="灯片编号占位符 1"/>
          <p:cNvSpPr>
            <a:spLocks noGrp="1"/>
          </p:cNvSpPr>
          <p:nvPr>
            <p:ph type="sldNum" sz="quarter" idx="2"/>
          </p:nvPr>
        </p:nvSpPr>
        <p:spPr/>
        <p:txBody>
          <a:bodyPr/>
          <a:lstStyle/>
          <a:p>
            <a:fld id="{86CB4B4D-7CA3-9044-876B-883B54F8677D}" type="slidenum">
              <a:rPr lang="en-US" altLang="zh-CN" smtClean="0"/>
              <a:t>64</a:t>
            </a:fld>
            <a:endParaRPr lang="zh-CN" altLang="en-US"/>
          </a:p>
        </p:txBody>
      </p:sp>
    </p:spTree>
    <p:extLst>
      <p:ext uri="{BB962C8B-B14F-4D97-AF65-F5344CB8AC3E}">
        <p14:creationId xmlns:p14="http://schemas.microsoft.com/office/powerpoint/2010/main" val="881495082"/>
      </p:ext>
    </p:extLst>
  </p:cSld>
  <p:clrMapOvr>
    <a:masterClrMapping/>
  </p:clrMapOvr>
  <p:transition spd="med"/>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6" name="随 堂 练 习"/>
          <p:cNvSpPr>
            <a:spLocks noGrp="1"/>
          </p:cNvSpPr>
          <p:nvPr>
            <p:ph type="title"/>
          </p:nvPr>
        </p:nvSpPr>
        <p:spPr>
          <a:prstGeom prst="rect">
            <a:avLst/>
          </a:prstGeom>
        </p:spPr>
        <p:txBody>
          <a:bodyPr/>
          <a:lstStyle/>
          <a:p>
            <a:r>
              <a:t>随 堂 练 习</a:t>
            </a:r>
          </a:p>
        </p:txBody>
      </p:sp>
      <p:grpSp>
        <p:nvGrpSpPr>
          <p:cNvPr id="670" name="成组"/>
          <p:cNvGrpSpPr/>
          <p:nvPr/>
        </p:nvGrpSpPr>
        <p:grpSpPr>
          <a:xfrm>
            <a:off x="535581" y="2208342"/>
            <a:ext cx="11783846" cy="3048002"/>
            <a:chOff x="0" y="0"/>
            <a:chExt cx="11783844" cy="3048001"/>
          </a:xfrm>
        </p:grpSpPr>
        <p:sp>
          <p:nvSpPr>
            <p:cNvPr id="667" name="例题2：有一台变极距非接触式电容测微仪，其极板间的极限半径r=4mm，假设与被测工件的初始间隙δ0=0.3mm，试求：…"/>
            <p:cNvSpPr txBox="1"/>
            <p:nvPr/>
          </p:nvSpPr>
          <p:spPr>
            <a:xfrm>
              <a:off x="0" y="0"/>
              <a:ext cx="11783844" cy="30480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p>
              <a:pPr indent="650240" algn="l">
                <a:lnSpc>
                  <a:spcPct val="120000"/>
                </a:lnSpc>
                <a:defRPr>
                  <a:latin typeface="微软雅黑"/>
                  <a:ea typeface="微软雅黑"/>
                  <a:cs typeface="微软雅黑"/>
                  <a:sym typeface="微软雅黑"/>
                </a:defRPr>
              </a:pPr>
              <a:r>
                <a:rPr dirty="0" err="1"/>
                <a:t>例题2：有一台变极距非接触式电容测微仪，其极板间的极限半径r</a:t>
              </a:r>
              <a:r>
                <a:rPr dirty="0"/>
                <a:t>=</a:t>
              </a:r>
              <a:r>
                <a:rPr dirty="0" err="1"/>
                <a:t>4mm，假设与被测工件的初始间隙δ</a:t>
              </a:r>
              <a:r>
                <a:rPr baseline="-5999" dirty="0" err="1"/>
                <a:t>0</a:t>
              </a:r>
              <a:r>
                <a:rPr dirty="0"/>
                <a:t>=</a:t>
              </a:r>
              <a:r>
                <a:rPr dirty="0" err="1"/>
                <a:t>0.3mm，试求</a:t>
              </a:r>
              <a:r>
                <a:rPr dirty="0"/>
                <a:t>：</a:t>
              </a:r>
            </a:p>
            <a:p>
              <a:pPr indent="650240" algn="l">
                <a:lnSpc>
                  <a:spcPct val="120000"/>
                </a:lnSpc>
                <a:defRPr>
                  <a:latin typeface="微软雅黑"/>
                  <a:ea typeface="微软雅黑"/>
                  <a:cs typeface="微软雅黑"/>
                  <a:sym typeface="微软雅黑"/>
                </a:defRPr>
              </a:pPr>
              <a:r>
                <a:rPr dirty="0" err="1"/>
                <a:t>1）若极板与工件的间隙变化量</a:t>
              </a:r>
              <a:r>
                <a:rPr dirty="0"/>
                <a:t>                      </a:t>
              </a:r>
              <a:r>
                <a:rPr dirty="0" err="1"/>
                <a:t>时，电容变化量为多少</a:t>
              </a:r>
              <a:r>
                <a:rPr dirty="0"/>
                <a:t>？</a:t>
              </a:r>
            </a:p>
            <a:p>
              <a:pPr indent="650240" algn="l">
                <a:lnSpc>
                  <a:spcPct val="120000"/>
                </a:lnSpc>
                <a:defRPr>
                  <a:latin typeface="微软雅黑"/>
                  <a:ea typeface="微软雅黑"/>
                  <a:cs typeface="微软雅黑"/>
                  <a:sym typeface="微软雅黑"/>
                </a:defRPr>
              </a:pPr>
              <a:r>
                <a:rPr dirty="0" err="1"/>
                <a:t>2）若测量电路的灵敏度K</a:t>
              </a:r>
              <a:r>
                <a:rPr baseline="-5999" dirty="0" err="1"/>
                <a:t>u</a:t>
              </a:r>
              <a:r>
                <a:rPr dirty="0"/>
                <a:t>=</a:t>
              </a:r>
              <a:r>
                <a:rPr dirty="0" err="1"/>
                <a:t>100mv</a:t>
              </a:r>
              <a:r>
                <a:rPr dirty="0"/>
                <a:t>/</a:t>
              </a:r>
              <a:r>
                <a:rPr dirty="0" err="1"/>
                <a:t>pF,则在</a:t>
              </a:r>
              <a:r>
                <a:rPr dirty="0"/>
                <a:t>                   </a:t>
              </a:r>
              <a:r>
                <a:rPr dirty="0" err="1"/>
                <a:t>时的输出电压为多少</a:t>
              </a:r>
              <a:r>
                <a:rPr dirty="0"/>
                <a:t>？</a:t>
              </a:r>
            </a:p>
          </p:txBody>
        </p:sp>
        <mc:AlternateContent xmlns:mc="http://schemas.openxmlformats.org/markup-compatibility/2006">
          <mc:Choice xmlns:a14="http://schemas.microsoft.com/office/drawing/2010/main" Requires="a14">
            <p:sp>
              <p:nvSpPr>
                <p:cNvPr id="668" name="方程"/>
                <p:cNvSpPr txBox="1"/>
                <p:nvPr/>
              </p:nvSpPr>
              <p:spPr>
                <a:xfrm>
                  <a:off x="5692896" y="1025872"/>
                  <a:ext cx="1960345" cy="313640"/>
                </a:xfrm>
                <a:prstGeom prst="rect">
                  <a:avLst/>
                </a:prstGeom>
                <a:noFill/>
                <a:ln w="12700" cap="flat">
                  <a:noFill/>
                  <a:miter lim="400000"/>
                </a:ln>
                <a:effectLst/>
              </p:spPr>
              <p:txBody>
                <a:bodyPr wrap="none" lIns="0" tIns="0" rIns="0" bIns="0">
                  <a:spAutoFit/>
                </a:bodyPr>
                <a:lstStyle/>
                <a:p>
                  <a:pPr algn="l" defTabSz="914400" latinLnBrk="1">
                    <a:defRPr sz="1800"/>
                  </a:pPr>
                  <a14:m>
                    <m:oMathPara xmlns:m="http://schemas.openxmlformats.org/officeDocument/2006/math">
                      <m:oMathParaPr>
                        <m:jc m:val="centerGroup"/>
                      </m:oMathParaPr>
                      <m:oMath xmlns:m="http://schemas.openxmlformats.org/officeDocument/2006/math">
                        <m:r>
                          <m:rPr>
                            <m:sty m:val="p"/>
                          </m:rPr>
                          <a:rPr sz="2800" i="1">
                            <a:solidFill>
                              <a:srgbClr val="000000"/>
                            </a:solidFill>
                            <a:latin typeface="Cambria Math" panose="02040503050406030204" pitchFamily="18" charset="0"/>
                          </a:rPr>
                          <m:t>Δ</m:t>
                        </m:r>
                        <m:r>
                          <a:rPr sz="2800" i="1">
                            <a:solidFill>
                              <a:srgbClr val="000000"/>
                            </a:solidFill>
                            <a:latin typeface="Cambria Math" panose="02040503050406030204" pitchFamily="18" charset="0"/>
                          </a:rPr>
                          <m:t>𝛿</m:t>
                        </m:r>
                        <m:r>
                          <a:rPr sz="2800" i="1">
                            <a:solidFill>
                              <a:srgbClr val="000000"/>
                            </a:solidFill>
                            <a:latin typeface="Cambria Math" panose="02040503050406030204" pitchFamily="18" charset="0"/>
                          </a:rPr>
                          <m:t>=±10</m:t>
                        </m:r>
                        <m:r>
                          <a:rPr sz="2800" i="1">
                            <a:solidFill>
                              <a:srgbClr val="000000"/>
                            </a:solidFill>
                            <a:latin typeface="Cambria Math" panose="02040503050406030204" pitchFamily="18" charset="0"/>
                          </a:rPr>
                          <m:t>𝜇</m:t>
                        </m:r>
                        <m:r>
                          <a:rPr sz="2800" i="1">
                            <a:solidFill>
                              <a:srgbClr val="000000"/>
                            </a:solidFill>
                            <a:latin typeface="Cambria Math" panose="02040503050406030204" pitchFamily="18" charset="0"/>
                          </a:rPr>
                          <m:t>𝑚</m:t>
                        </m:r>
                      </m:oMath>
                    </m:oMathPara>
                  </a14:m>
                  <a:endParaRPr sz="2800" dirty="0"/>
                </a:p>
              </p:txBody>
            </p:sp>
          </mc:Choice>
          <mc:Fallback>
            <p:sp>
              <p:nvSpPr>
                <p:cNvPr id="668" name="方程"/>
                <p:cNvSpPr txBox="1">
                  <a:spLocks noRot="1" noChangeAspect="1" noMove="1" noResize="1" noEditPoints="1" noAdjustHandles="1" noChangeArrowheads="1" noChangeShapeType="1" noTextEdit="1"/>
                </p:cNvSpPr>
                <p:nvPr/>
              </p:nvSpPr>
              <p:spPr>
                <a:xfrm>
                  <a:off x="5692896" y="1025872"/>
                  <a:ext cx="1960345" cy="313640"/>
                </a:xfrm>
                <a:prstGeom prst="rect">
                  <a:avLst/>
                </a:prstGeom>
                <a:blipFill>
                  <a:blip r:embed="rId2"/>
                  <a:stretch>
                    <a:fillRect r="-3427" b="-35294"/>
                  </a:stretch>
                </a:blipFill>
                <a:ln w="12700" cap="flat">
                  <a:noFill/>
                  <a:miter lim="400000"/>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69" name="方程"/>
                <p:cNvSpPr txBox="1"/>
                <p:nvPr/>
              </p:nvSpPr>
              <p:spPr>
                <a:xfrm>
                  <a:off x="7434093" y="2036936"/>
                  <a:ext cx="1782545" cy="313640"/>
                </a:xfrm>
                <a:prstGeom prst="rect">
                  <a:avLst/>
                </a:prstGeom>
                <a:noFill/>
                <a:ln w="12700" cap="flat">
                  <a:noFill/>
                  <a:miter lim="400000"/>
                </a:ln>
                <a:effectLst/>
              </p:spPr>
              <p:txBody>
                <a:bodyPr wrap="none" lIns="0" tIns="0" rIns="0" bIns="0">
                  <a:spAutoFit/>
                </a:bodyPr>
                <a:lstStyle/>
                <a:p>
                  <a:pPr algn="l" defTabSz="914400" latinLnBrk="1">
                    <a:defRPr sz="1800"/>
                  </a:pPr>
                  <a14:m>
                    <m:oMathPara xmlns:m="http://schemas.openxmlformats.org/officeDocument/2006/math">
                      <m:oMathParaPr>
                        <m:jc m:val="centerGroup"/>
                      </m:oMathParaPr>
                      <m:oMath xmlns:m="http://schemas.openxmlformats.org/officeDocument/2006/math">
                        <m:r>
                          <m:rPr>
                            <m:sty m:val="p"/>
                          </m:rPr>
                          <a:rPr sz="2800" i="1">
                            <a:solidFill>
                              <a:srgbClr val="000000"/>
                            </a:solidFill>
                            <a:latin typeface="Cambria Math" panose="02040503050406030204" pitchFamily="18" charset="0"/>
                          </a:rPr>
                          <m:t>Δ</m:t>
                        </m:r>
                        <m:r>
                          <a:rPr sz="2800" i="1">
                            <a:solidFill>
                              <a:srgbClr val="000000"/>
                            </a:solidFill>
                            <a:latin typeface="Cambria Math" panose="02040503050406030204" pitchFamily="18" charset="0"/>
                          </a:rPr>
                          <m:t>𝛿</m:t>
                        </m:r>
                        <m:r>
                          <a:rPr sz="2800" i="1">
                            <a:solidFill>
                              <a:srgbClr val="000000"/>
                            </a:solidFill>
                            <a:latin typeface="Cambria Math" panose="02040503050406030204" pitchFamily="18" charset="0"/>
                          </a:rPr>
                          <m:t>=±1</m:t>
                        </m:r>
                        <m:r>
                          <a:rPr sz="2800" i="1">
                            <a:solidFill>
                              <a:srgbClr val="000000"/>
                            </a:solidFill>
                            <a:latin typeface="Cambria Math" panose="02040503050406030204" pitchFamily="18" charset="0"/>
                          </a:rPr>
                          <m:t>𝜇</m:t>
                        </m:r>
                        <m:r>
                          <a:rPr sz="2800" i="1">
                            <a:solidFill>
                              <a:srgbClr val="000000"/>
                            </a:solidFill>
                            <a:latin typeface="Cambria Math" panose="02040503050406030204" pitchFamily="18" charset="0"/>
                          </a:rPr>
                          <m:t>𝑚</m:t>
                        </m:r>
                      </m:oMath>
                    </m:oMathPara>
                  </a14:m>
                  <a:endParaRPr sz="2800"/>
                </a:p>
              </p:txBody>
            </p:sp>
          </mc:Choice>
          <mc:Fallback xmlns="">
            <p:sp>
              <p:nvSpPr>
                <p:cNvPr id="669" name="方程"/>
                <p:cNvSpPr txBox="1">
                  <a:spLocks noRot="1" noChangeAspect="1" noMove="1" noResize="1" noEditPoints="1" noAdjustHandles="1" noChangeArrowheads="1" noChangeShapeType="1" noTextEdit="1"/>
                </p:cNvSpPr>
                <p:nvPr/>
              </p:nvSpPr>
              <p:spPr>
                <a:xfrm>
                  <a:off x="7434093" y="2036936"/>
                  <a:ext cx="1782545" cy="313640"/>
                </a:xfrm>
                <a:prstGeom prst="rect">
                  <a:avLst/>
                </a:prstGeom>
                <a:blipFill>
                  <a:blip r:embed="rId3"/>
                  <a:stretch>
                    <a:fillRect r="-2730" b="-32692"/>
                  </a:stretch>
                </a:blipFill>
                <a:ln w="12700" cap="flat">
                  <a:noFill/>
                  <a:miter lim="400000"/>
                </a:ln>
                <a:effectLst/>
              </p:spPr>
              <p:txBody>
                <a:bodyPr/>
                <a:lstStyle/>
                <a:p>
                  <a:r>
                    <a:rPr lang="zh-CN" altLang="en-US">
                      <a:noFill/>
                    </a:rPr>
                    <a:t> </a:t>
                  </a:r>
                </a:p>
              </p:txBody>
            </p:sp>
          </mc:Fallback>
        </mc:AlternateContent>
      </p:grpSp>
      <p:sp>
        <p:nvSpPr>
          <p:cNvPr id="2" name="灯片编号占位符 1"/>
          <p:cNvSpPr>
            <a:spLocks noGrp="1"/>
          </p:cNvSpPr>
          <p:nvPr>
            <p:ph type="sldNum" sz="quarter" idx="2"/>
          </p:nvPr>
        </p:nvSpPr>
        <p:spPr/>
        <p:txBody>
          <a:bodyPr/>
          <a:lstStyle/>
          <a:p>
            <a:fld id="{86CB4B4D-7CA3-9044-876B-883B54F8677D}" type="slidenum">
              <a:rPr lang="en-US" altLang="zh-CN" smtClean="0"/>
              <a:t>65</a:t>
            </a:fld>
            <a:endParaRPr lang="zh-CN" altLang="en-US"/>
          </a:p>
        </p:txBody>
      </p:sp>
    </p:spTree>
    <p:extLst>
      <p:ext uri="{BB962C8B-B14F-4D97-AF65-F5344CB8AC3E}">
        <p14:creationId xmlns:p14="http://schemas.microsoft.com/office/powerpoint/2010/main" val="2400833787"/>
      </p:ext>
    </p:extLst>
  </p:cSld>
  <p:clrMapOvr>
    <a:masterClrMapping/>
  </p:clrMapOvr>
  <p:transition spd="med"/>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4" name="成组"/>
          <p:cNvGrpSpPr/>
          <p:nvPr/>
        </p:nvGrpSpPr>
        <p:grpSpPr>
          <a:xfrm>
            <a:off x="3612731" y="1248002"/>
            <a:ext cx="5299005" cy="2050064"/>
            <a:chOff x="0" y="0"/>
            <a:chExt cx="5299004" cy="2050062"/>
          </a:xfrm>
        </p:grpSpPr>
        <p:sp>
          <p:nvSpPr>
            <p:cNvPr id="472" name="矩形"/>
            <p:cNvSpPr/>
            <p:nvPr/>
          </p:nvSpPr>
          <p:spPr>
            <a:xfrm>
              <a:off x="0" y="0"/>
              <a:ext cx="5299005" cy="2050063"/>
            </a:xfrm>
            <a:prstGeom prst="rect">
              <a:avLst/>
            </a:prstGeom>
            <a:solidFill>
              <a:srgbClr val="54DFA2"/>
            </a:solidFill>
            <a:ln w="12700" cap="flat">
              <a:noFill/>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Helvetica Neue Medium"/>
                </a:defRPr>
              </a:pPr>
              <a:endParaRPr/>
            </a:p>
          </p:txBody>
        </p:sp>
        <p:pic>
          <p:nvPicPr>
            <p:cNvPr id="473" name="image.pdf" descr="image.pdf"/>
            <p:cNvPicPr>
              <a:picLocks noChangeAspect="1"/>
            </p:cNvPicPr>
            <p:nvPr/>
          </p:nvPicPr>
          <p:blipFill>
            <a:blip r:embed="rId2">
              <a:extLst/>
            </a:blip>
            <a:stretch>
              <a:fillRect/>
            </a:stretch>
          </p:blipFill>
          <p:spPr>
            <a:xfrm>
              <a:off x="0" y="0"/>
              <a:ext cx="5299005" cy="2050063"/>
            </a:xfrm>
            <a:prstGeom prst="rect">
              <a:avLst/>
            </a:prstGeom>
            <a:ln w="12700" cap="flat">
              <a:noFill/>
              <a:miter lim="400000"/>
            </a:ln>
            <a:effectLst/>
          </p:spPr>
        </p:pic>
      </p:grpSp>
      <p:sp>
        <p:nvSpPr>
          <p:cNvPr id="475" name="如果满足条件(Δδ/δ0)&lt;&lt;1，上式可按级数展开成"/>
          <p:cNvSpPr txBox="1"/>
          <p:nvPr/>
        </p:nvSpPr>
        <p:spPr>
          <a:xfrm>
            <a:off x="657252" y="3268842"/>
            <a:ext cx="7504973" cy="609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defTabSz="457200">
              <a:defRPr>
                <a:latin typeface="Songti SC Regular"/>
                <a:ea typeface="Songti SC Regular"/>
                <a:cs typeface="Songti SC Regular"/>
                <a:sym typeface="Songti SC Regular"/>
              </a:defRPr>
            </a:pPr>
            <a:r>
              <a:t>如果满足条件(Δδ/δ</a:t>
            </a:r>
            <a:r>
              <a:rPr baseline="-5999"/>
              <a:t>0</a:t>
            </a:r>
            <a:r>
              <a:t>)&lt;&lt;1，上式可按级数展开成</a:t>
            </a:r>
          </a:p>
        </p:txBody>
      </p:sp>
      <p:pic>
        <p:nvPicPr>
          <p:cNvPr id="476" name="图像" descr="图像"/>
          <p:cNvPicPr>
            <a:picLocks noChangeAspect="1"/>
          </p:cNvPicPr>
          <p:nvPr/>
        </p:nvPicPr>
        <p:blipFill>
          <a:blip r:embed="rId3">
            <a:extLst/>
          </a:blip>
          <a:stretch>
            <a:fillRect/>
          </a:stretch>
        </p:blipFill>
        <p:spPr>
          <a:xfrm>
            <a:off x="2036210" y="4072891"/>
            <a:ext cx="7806224" cy="1539511"/>
          </a:xfrm>
          <a:prstGeom prst="rect">
            <a:avLst/>
          </a:prstGeom>
          <a:ln w="12700">
            <a:miter lim="400000"/>
          </a:ln>
        </p:spPr>
      </p:pic>
      <p:sp>
        <p:nvSpPr>
          <p:cNvPr id="477" name="略去高次(非线性)项，可得近似的线性关系和灵敏度S分别为"/>
          <p:cNvSpPr txBox="1"/>
          <p:nvPr/>
        </p:nvSpPr>
        <p:spPr>
          <a:xfrm>
            <a:off x="653368" y="5684806"/>
            <a:ext cx="9381592" cy="609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defTabSz="457200">
              <a:defRPr>
                <a:latin typeface="Songti SC Regular"/>
                <a:ea typeface="Songti SC Regular"/>
                <a:cs typeface="Songti SC Regular"/>
                <a:sym typeface="Songti SC Regular"/>
              </a:defRPr>
            </a:lvl1pPr>
          </a:lstStyle>
          <a:p>
            <a:r>
              <a:t>略去高次(非线性)项，可得近似的线性关系和灵敏度S分别为</a:t>
            </a:r>
          </a:p>
        </p:txBody>
      </p:sp>
      <p:sp>
        <p:nvSpPr>
          <p:cNvPr id="478" name="变极距式"/>
          <p:cNvSpPr txBox="1">
            <a:spLocks noGrp="1"/>
          </p:cNvSpPr>
          <p:nvPr>
            <p:ph type="title"/>
          </p:nvPr>
        </p:nvSpPr>
        <p:spPr>
          <a:xfrm>
            <a:off x="-276732" y="150782"/>
            <a:ext cx="4443999" cy="1097220"/>
          </a:xfrm>
          <a:prstGeom prst="rect">
            <a:avLst/>
          </a:prstGeom>
        </p:spPr>
        <p:txBody>
          <a:bodyPr/>
          <a:lstStyle/>
          <a:p>
            <a:r>
              <a:rPr dirty="0" err="1"/>
              <a:t>变极距式</a:t>
            </a:r>
            <a:endParaRPr dirty="0"/>
          </a:p>
        </p:txBody>
      </p:sp>
      <p:grpSp>
        <p:nvGrpSpPr>
          <p:cNvPr id="481" name="成组"/>
          <p:cNvGrpSpPr/>
          <p:nvPr/>
        </p:nvGrpSpPr>
        <p:grpSpPr>
          <a:xfrm>
            <a:off x="1901123" y="6366842"/>
            <a:ext cx="3379894" cy="1542064"/>
            <a:chOff x="0" y="0"/>
            <a:chExt cx="3379893" cy="1542062"/>
          </a:xfrm>
        </p:grpSpPr>
        <p:sp>
          <p:nvSpPr>
            <p:cNvPr id="479" name="矩形"/>
            <p:cNvSpPr/>
            <p:nvPr/>
          </p:nvSpPr>
          <p:spPr>
            <a:xfrm>
              <a:off x="0" y="0"/>
              <a:ext cx="3379894" cy="1542063"/>
            </a:xfrm>
            <a:prstGeom prst="rect">
              <a:avLst/>
            </a:prstGeom>
            <a:solidFill>
              <a:srgbClr val="FFFF99"/>
            </a:solidFill>
            <a:ln w="12700" cap="flat">
              <a:noFill/>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Helvetica Neue Medium"/>
                </a:defRPr>
              </a:pPr>
              <a:endParaRPr/>
            </a:p>
          </p:txBody>
        </p:sp>
        <p:pic>
          <p:nvPicPr>
            <p:cNvPr id="480" name="image.pdf" descr="image.pdf"/>
            <p:cNvPicPr>
              <a:picLocks noChangeAspect="1"/>
            </p:cNvPicPr>
            <p:nvPr/>
          </p:nvPicPr>
          <p:blipFill>
            <a:blip r:embed="rId4">
              <a:extLst/>
            </a:blip>
            <a:stretch>
              <a:fillRect/>
            </a:stretch>
          </p:blipFill>
          <p:spPr>
            <a:xfrm>
              <a:off x="0" y="0"/>
              <a:ext cx="3379894" cy="1542063"/>
            </a:xfrm>
            <a:prstGeom prst="rect">
              <a:avLst/>
            </a:prstGeom>
            <a:ln w="12700" cap="flat">
              <a:noFill/>
              <a:miter lim="400000"/>
            </a:ln>
            <a:effectLst/>
          </p:spPr>
        </p:pic>
      </p:grpSp>
      <p:grpSp>
        <p:nvGrpSpPr>
          <p:cNvPr id="484" name="成组"/>
          <p:cNvGrpSpPr/>
          <p:nvPr/>
        </p:nvGrpSpPr>
        <p:grpSpPr>
          <a:xfrm>
            <a:off x="1945268" y="7981341"/>
            <a:ext cx="7988019" cy="918917"/>
            <a:chOff x="0" y="0"/>
            <a:chExt cx="7988017" cy="918915"/>
          </a:xfrm>
        </p:grpSpPr>
        <p:sp>
          <p:nvSpPr>
            <p:cNvPr id="482" name="矩形"/>
            <p:cNvSpPr/>
            <p:nvPr/>
          </p:nvSpPr>
          <p:spPr>
            <a:xfrm>
              <a:off x="0" y="0"/>
              <a:ext cx="7988018" cy="918916"/>
            </a:xfrm>
            <a:prstGeom prst="rect">
              <a:avLst/>
            </a:prstGeom>
            <a:solidFill>
              <a:srgbClr val="FFFF99"/>
            </a:solidFill>
            <a:ln w="12700" cap="flat">
              <a:noFill/>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Helvetica Neue Medium"/>
                </a:defRPr>
              </a:pPr>
              <a:endParaRPr/>
            </a:p>
          </p:txBody>
        </p:sp>
        <p:pic>
          <p:nvPicPr>
            <p:cNvPr id="483" name="image.pdf" descr="image.pdf"/>
            <p:cNvPicPr>
              <a:picLocks noChangeAspect="1"/>
            </p:cNvPicPr>
            <p:nvPr/>
          </p:nvPicPr>
          <p:blipFill>
            <a:blip r:embed="rId5">
              <a:extLst/>
            </a:blip>
            <a:stretch>
              <a:fillRect/>
            </a:stretch>
          </p:blipFill>
          <p:spPr>
            <a:xfrm>
              <a:off x="0" y="0"/>
              <a:ext cx="7988018" cy="918916"/>
            </a:xfrm>
            <a:prstGeom prst="rect">
              <a:avLst/>
            </a:prstGeom>
            <a:ln w="12700" cap="flat">
              <a:noFill/>
              <a:miter lim="400000"/>
            </a:ln>
            <a:effectLst/>
          </p:spPr>
        </p:pic>
      </p:grpSp>
      <p:sp>
        <p:nvSpPr>
          <p:cNvPr id="2" name="灯片编号占位符 1"/>
          <p:cNvSpPr>
            <a:spLocks noGrp="1"/>
          </p:cNvSpPr>
          <p:nvPr>
            <p:ph type="sldNum" sz="quarter" idx="2"/>
          </p:nvPr>
        </p:nvSpPr>
        <p:spPr/>
        <p:txBody>
          <a:bodyPr/>
          <a:lstStyle/>
          <a:p>
            <a:fld id="{86CB4B4D-7CA3-9044-876B-883B54F8677D}" type="slidenum">
              <a:rPr lang="en-US" altLang="zh-CN" smtClean="0"/>
              <a:t>7</a:t>
            </a:fld>
            <a:endParaRPr lang="zh-CN" altLang="en-US"/>
          </a:p>
        </p:txBody>
      </p:sp>
    </p:spTree>
  </p:cSld>
  <p:clrMapOvr>
    <a:masterClrMapping/>
  </p:clrMapOvr>
  <p:transition spd="med"/>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6" name="由上讨论可知：…"/>
          <p:cNvSpPr txBox="1"/>
          <p:nvPr/>
        </p:nvSpPr>
        <p:spPr>
          <a:xfrm>
            <a:off x="474192" y="4027616"/>
            <a:ext cx="12338757" cy="464070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marL="487680" indent="-487680" algn="l">
              <a:lnSpc>
                <a:spcPct val="120000"/>
              </a:lnSpc>
              <a:spcBef>
                <a:spcPts val="800"/>
              </a:spcBef>
              <a:defRPr>
                <a:latin typeface="Times New Roman"/>
                <a:ea typeface="Times New Roman"/>
                <a:cs typeface="Times New Roman"/>
                <a:sym typeface="Times New Roman"/>
              </a:defRPr>
            </a:pPr>
            <a:r>
              <a:rPr>
                <a:latin typeface="微软雅黑"/>
                <a:ea typeface="微软雅黑"/>
                <a:cs typeface="微软雅黑"/>
                <a:sym typeface="微软雅黑"/>
              </a:rPr>
              <a:t>由上讨论可知：</a:t>
            </a:r>
          </a:p>
          <a:p>
            <a:pPr marL="487680" indent="-487680" algn="l">
              <a:lnSpc>
                <a:spcPct val="120000"/>
              </a:lnSpc>
              <a:spcBef>
                <a:spcPts val="800"/>
              </a:spcBef>
              <a:defRPr>
                <a:latin typeface="Times New Roman"/>
                <a:ea typeface="Times New Roman"/>
                <a:cs typeface="Times New Roman"/>
                <a:sym typeface="Times New Roman"/>
              </a:defRPr>
            </a:pPr>
            <a:r>
              <a:t>(1)</a:t>
            </a:r>
            <a:r>
              <a:rPr>
                <a:latin typeface="微软雅黑"/>
                <a:ea typeface="微软雅黑"/>
                <a:cs typeface="微软雅黑"/>
                <a:sym typeface="微软雅黑"/>
              </a:rPr>
              <a:t>变极距型电容传感器只有在</a:t>
            </a:r>
            <a:r>
              <a:t>|Δ</a:t>
            </a:r>
            <a:r>
              <a:rPr i="1"/>
              <a:t>δ</a:t>
            </a:r>
            <a:r>
              <a:t>/</a:t>
            </a:r>
            <a:r>
              <a:rPr i="1"/>
              <a:t>δ</a:t>
            </a:r>
            <a:r>
              <a:rPr baseline="-26571"/>
              <a:t>0</a:t>
            </a:r>
            <a:r>
              <a:t>| </a:t>
            </a:r>
            <a:r>
              <a:rPr>
                <a:latin typeface="微软雅黑"/>
                <a:ea typeface="微软雅黑"/>
                <a:cs typeface="微软雅黑"/>
                <a:sym typeface="微软雅黑"/>
              </a:rPr>
              <a:t>很小</a:t>
            </a:r>
            <a:r>
              <a:t>(</a:t>
            </a:r>
            <a:r>
              <a:rPr>
                <a:latin typeface="微软雅黑"/>
                <a:ea typeface="微软雅黑"/>
                <a:cs typeface="微软雅黑"/>
                <a:sym typeface="微软雅黑"/>
              </a:rPr>
              <a:t>小测量范围</a:t>
            </a:r>
            <a:r>
              <a:t>)</a:t>
            </a:r>
            <a:r>
              <a:rPr>
                <a:latin typeface="微软雅黑"/>
                <a:ea typeface="微软雅黑"/>
                <a:cs typeface="微软雅黑"/>
                <a:sym typeface="微软雅黑"/>
              </a:rPr>
              <a:t>时，才有近似的线性输出； </a:t>
            </a:r>
          </a:p>
          <a:p>
            <a:pPr marL="487680" indent="-487680" algn="l">
              <a:lnSpc>
                <a:spcPct val="120000"/>
              </a:lnSpc>
              <a:spcBef>
                <a:spcPts val="800"/>
              </a:spcBef>
              <a:defRPr>
                <a:latin typeface="Times New Roman"/>
                <a:ea typeface="Times New Roman"/>
                <a:cs typeface="Times New Roman"/>
                <a:sym typeface="Times New Roman"/>
              </a:defRPr>
            </a:pPr>
            <a:r>
              <a:t>(2)</a:t>
            </a:r>
            <a:r>
              <a:rPr>
                <a:latin typeface="微软雅黑"/>
                <a:ea typeface="微软雅黑"/>
                <a:cs typeface="微软雅黑"/>
                <a:sym typeface="微软雅黑"/>
              </a:rPr>
              <a:t>灵敏度</a:t>
            </a:r>
            <a:r>
              <a:rPr i="1"/>
              <a:t>S</a:t>
            </a:r>
            <a:r>
              <a:rPr>
                <a:latin typeface="微软雅黑"/>
                <a:ea typeface="微软雅黑"/>
                <a:cs typeface="微软雅黑"/>
                <a:sym typeface="微软雅黑"/>
              </a:rPr>
              <a:t>与初始极距</a:t>
            </a:r>
            <a:r>
              <a:rPr i="1"/>
              <a:t>δ</a:t>
            </a:r>
            <a:r>
              <a:rPr baseline="-26571"/>
              <a:t>0</a:t>
            </a:r>
            <a:r>
              <a:rPr>
                <a:latin typeface="微软雅黑"/>
                <a:ea typeface="微软雅黑"/>
                <a:cs typeface="微软雅黑"/>
                <a:sym typeface="微软雅黑"/>
              </a:rPr>
              <a:t>的平方成反比，故可用减少</a:t>
            </a:r>
            <a:r>
              <a:rPr i="1"/>
              <a:t>δ</a:t>
            </a:r>
            <a:r>
              <a:rPr baseline="-26571"/>
              <a:t>0</a:t>
            </a:r>
            <a:r>
              <a:rPr>
                <a:latin typeface="微软雅黑"/>
                <a:ea typeface="微软雅黑"/>
                <a:cs typeface="微软雅黑"/>
                <a:sym typeface="微软雅黑"/>
              </a:rPr>
              <a:t>的办法来提高灵敏度。例如在电容式压力传感器中，常取</a:t>
            </a:r>
            <a:r>
              <a:rPr i="1"/>
              <a:t>δ</a:t>
            </a:r>
            <a:r>
              <a:rPr baseline="-26571"/>
              <a:t>0</a:t>
            </a:r>
            <a:r>
              <a:rPr>
                <a:latin typeface="微软雅黑"/>
                <a:ea typeface="微软雅黑"/>
                <a:cs typeface="微软雅黑"/>
                <a:sym typeface="微软雅黑"/>
              </a:rPr>
              <a:t>＝</a:t>
            </a:r>
            <a:r>
              <a:t>0.1</a:t>
            </a:r>
            <a:r>
              <a:rPr>
                <a:latin typeface="微软雅黑"/>
                <a:ea typeface="微软雅黑"/>
                <a:cs typeface="微软雅黑"/>
                <a:sym typeface="微软雅黑"/>
              </a:rPr>
              <a:t>～</a:t>
            </a:r>
            <a:r>
              <a:t>0.2mm</a:t>
            </a:r>
            <a:r>
              <a:rPr>
                <a:latin typeface="微软雅黑"/>
                <a:ea typeface="微软雅黑"/>
                <a:cs typeface="微软雅黑"/>
                <a:sym typeface="微软雅黑"/>
              </a:rPr>
              <a:t>，</a:t>
            </a:r>
            <a:r>
              <a:rPr i="1"/>
              <a:t>C</a:t>
            </a:r>
            <a:r>
              <a:rPr baseline="-26571"/>
              <a:t>0</a:t>
            </a:r>
            <a:r>
              <a:rPr>
                <a:latin typeface="微软雅黑"/>
                <a:ea typeface="微软雅黑"/>
                <a:cs typeface="微软雅黑"/>
                <a:sym typeface="微软雅黑"/>
              </a:rPr>
              <a:t>在</a:t>
            </a:r>
            <a:r>
              <a:t>20</a:t>
            </a:r>
            <a:r>
              <a:rPr>
                <a:latin typeface="微软雅黑"/>
                <a:ea typeface="微软雅黑"/>
                <a:cs typeface="微软雅黑"/>
                <a:sym typeface="微软雅黑"/>
              </a:rPr>
              <a:t>～</a:t>
            </a:r>
            <a:r>
              <a:t>100pF</a:t>
            </a:r>
            <a:r>
              <a:rPr>
                <a:latin typeface="微软雅黑"/>
                <a:ea typeface="微软雅黑"/>
                <a:cs typeface="微软雅黑"/>
                <a:sym typeface="微软雅黑"/>
              </a:rPr>
              <a:t>之间。由于变极距型的分辨力极高，可测小至</a:t>
            </a:r>
            <a:r>
              <a:t>0.01μm</a:t>
            </a:r>
            <a:r>
              <a:rPr>
                <a:latin typeface="微软雅黑"/>
                <a:ea typeface="微软雅黑"/>
                <a:cs typeface="微软雅黑"/>
                <a:sym typeface="微软雅黑"/>
              </a:rPr>
              <a:t>的线位移，故在微位移检测中应用最广。</a:t>
            </a:r>
          </a:p>
        </p:txBody>
      </p:sp>
      <p:grpSp>
        <p:nvGrpSpPr>
          <p:cNvPr id="489" name="成组"/>
          <p:cNvGrpSpPr/>
          <p:nvPr/>
        </p:nvGrpSpPr>
        <p:grpSpPr>
          <a:xfrm>
            <a:off x="3145990" y="1239796"/>
            <a:ext cx="3379895" cy="1542064"/>
            <a:chOff x="0" y="0"/>
            <a:chExt cx="3379893" cy="1542062"/>
          </a:xfrm>
        </p:grpSpPr>
        <p:sp>
          <p:nvSpPr>
            <p:cNvPr id="487" name="矩形"/>
            <p:cNvSpPr/>
            <p:nvPr/>
          </p:nvSpPr>
          <p:spPr>
            <a:xfrm>
              <a:off x="0" y="0"/>
              <a:ext cx="3379894" cy="1542063"/>
            </a:xfrm>
            <a:prstGeom prst="rect">
              <a:avLst/>
            </a:prstGeom>
            <a:solidFill>
              <a:srgbClr val="FFFF99"/>
            </a:solidFill>
            <a:ln w="12700" cap="flat">
              <a:noFill/>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Helvetica Neue Medium"/>
                </a:defRPr>
              </a:pPr>
              <a:endParaRPr/>
            </a:p>
          </p:txBody>
        </p:sp>
        <p:pic>
          <p:nvPicPr>
            <p:cNvPr id="488" name="image.pdf" descr="image.pdf"/>
            <p:cNvPicPr>
              <a:picLocks noChangeAspect="1"/>
            </p:cNvPicPr>
            <p:nvPr/>
          </p:nvPicPr>
          <p:blipFill>
            <a:blip r:embed="rId2">
              <a:extLst/>
            </a:blip>
            <a:stretch>
              <a:fillRect/>
            </a:stretch>
          </p:blipFill>
          <p:spPr>
            <a:xfrm>
              <a:off x="0" y="0"/>
              <a:ext cx="3379894" cy="1542063"/>
            </a:xfrm>
            <a:prstGeom prst="rect">
              <a:avLst/>
            </a:prstGeom>
            <a:ln w="12700" cap="flat">
              <a:noFill/>
              <a:miter lim="400000"/>
            </a:ln>
            <a:effectLst/>
          </p:spPr>
        </p:pic>
      </p:grpSp>
      <p:grpSp>
        <p:nvGrpSpPr>
          <p:cNvPr id="492" name="成组"/>
          <p:cNvGrpSpPr/>
          <p:nvPr/>
        </p:nvGrpSpPr>
        <p:grpSpPr>
          <a:xfrm>
            <a:off x="3190136" y="2854295"/>
            <a:ext cx="7988018" cy="918917"/>
            <a:chOff x="0" y="0"/>
            <a:chExt cx="7988017" cy="918915"/>
          </a:xfrm>
        </p:grpSpPr>
        <p:sp>
          <p:nvSpPr>
            <p:cNvPr id="490" name="矩形"/>
            <p:cNvSpPr/>
            <p:nvPr/>
          </p:nvSpPr>
          <p:spPr>
            <a:xfrm>
              <a:off x="0" y="0"/>
              <a:ext cx="7988018" cy="918916"/>
            </a:xfrm>
            <a:prstGeom prst="rect">
              <a:avLst/>
            </a:prstGeom>
            <a:solidFill>
              <a:srgbClr val="FFFF99"/>
            </a:solidFill>
            <a:ln w="12700" cap="flat">
              <a:noFill/>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Helvetica Neue Medium"/>
                </a:defRPr>
              </a:pPr>
              <a:endParaRPr/>
            </a:p>
          </p:txBody>
        </p:sp>
        <p:pic>
          <p:nvPicPr>
            <p:cNvPr id="491" name="image.pdf" descr="image.pdf"/>
            <p:cNvPicPr>
              <a:picLocks noChangeAspect="1"/>
            </p:cNvPicPr>
            <p:nvPr/>
          </p:nvPicPr>
          <p:blipFill>
            <a:blip r:embed="rId3">
              <a:extLst/>
            </a:blip>
            <a:stretch>
              <a:fillRect/>
            </a:stretch>
          </p:blipFill>
          <p:spPr>
            <a:xfrm>
              <a:off x="0" y="0"/>
              <a:ext cx="7988018" cy="918916"/>
            </a:xfrm>
            <a:prstGeom prst="rect">
              <a:avLst/>
            </a:prstGeom>
            <a:ln w="12700" cap="flat">
              <a:noFill/>
              <a:miter lim="400000"/>
            </a:ln>
            <a:effectLst/>
          </p:spPr>
        </p:pic>
      </p:grpSp>
      <p:sp>
        <p:nvSpPr>
          <p:cNvPr id="493" name="变极距式"/>
          <p:cNvSpPr>
            <a:spLocks noGrp="1"/>
          </p:cNvSpPr>
          <p:nvPr>
            <p:ph type="title"/>
          </p:nvPr>
        </p:nvSpPr>
        <p:spPr>
          <a:xfrm>
            <a:off x="-169883" y="142576"/>
            <a:ext cx="4443999" cy="1097220"/>
          </a:xfrm>
          <a:prstGeom prst="rect">
            <a:avLst/>
          </a:prstGeom>
        </p:spPr>
        <p:txBody>
          <a:bodyPr/>
          <a:lstStyle/>
          <a:p>
            <a:r>
              <a:rPr dirty="0" err="1"/>
              <a:t>变极距式</a:t>
            </a:r>
            <a:endParaRPr dirty="0"/>
          </a:p>
        </p:txBody>
      </p:sp>
      <p:sp>
        <p:nvSpPr>
          <p:cNvPr id="2" name="灯片编号占位符 1"/>
          <p:cNvSpPr>
            <a:spLocks noGrp="1"/>
          </p:cNvSpPr>
          <p:nvPr>
            <p:ph type="sldNum" sz="quarter" idx="2"/>
          </p:nvPr>
        </p:nvSpPr>
        <p:spPr/>
        <p:txBody>
          <a:bodyPr/>
          <a:lstStyle/>
          <a:p>
            <a:fld id="{86CB4B4D-7CA3-9044-876B-883B54F8677D}" type="slidenum">
              <a:rPr lang="en-US" altLang="zh-CN" smtClean="0"/>
              <a:t>8</a:t>
            </a:fld>
            <a:endParaRPr lang="zh-CN" altLang="en-US"/>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9" presetClass="entr" fill="hold" grpId="1" nodeType="clickEffect">
                                  <p:stCondLst>
                                    <p:cond delay="0"/>
                                  </p:stCondLst>
                                  <p:iterate>
                                    <p:tmAbs val="0"/>
                                  </p:iterate>
                                  <p:childTnLst>
                                    <p:set>
                                      <p:cBhvr>
                                        <p:cTn id="6" fill="hold"/>
                                        <p:tgtEl>
                                          <p:spTgt spid="486"/>
                                        </p:tgtEl>
                                        <p:attrNameLst>
                                          <p:attrName>style.visibility</p:attrName>
                                        </p:attrNameLst>
                                      </p:cBhvr>
                                      <p:to>
                                        <p:strVal val="visible"/>
                                      </p:to>
                                    </p:set>
                                    <p:animEffect transition="in" filter="dissolve">
                                      <p:cBhvr>
                                        <p:cTn id="7" dur="2000"/>
                                        <p:tgtEl>
                                          <p:spTgt spid="4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6" grpId="1" animBg="1" advAuto="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5" name="如果考虑上式中的线性项及二次项，则"/>
          <p:cNvSpPr txBox="1"/>
          <p:nvPr/>
        </p:nvSpPr>
        <p:spPr>
          <a:xfrm>
            <a:off x="772702" y="1882311"/>
            <a:ext cx="6159501" cy="609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marL="487680" indent="-487680" algn="l">
              <a:spcBef>
                <a:spcPts val="900"/>
              </a:spcBef>
              <a:defRPr>
                <a:latin typeface="黑体"/>
                <a:ea typeface="黑体"/>
                <a:cs typeface="黑体"/>
                <a:sym typeface="黑体"/>
              </a:defRPr>
            </a:lvl1pPr>
          </a:lstStyle>
          <a:p>
            <a:r>
              <a:t>如果考虑上式中的线性项及二次项，则</a:t>
            </a:r>
          </a:p>
        </p:txBody>
      </p:sp>
      <p:grpSp>
        <p:nvGrpSpPr>
          <p:cNvPr id="498" name="成组"/>
          <p:cNvGrpSpPr/>
          <p:nvPr/>
        </p:nvGrpSpPr>
        <p:grpSpPr>
          <a:xfrm>
            <a:off x="1486219" y="2485401"/>
            <a:ext cx="4732467" cy="1498189"/>
            <a:chOff x="0" y="0"/>
            <a:chExt cx="4732466" cy="1498188"/>
          </a:xfrm>
        </p:grpSpPr>
        <p:sp>
          <p:nvSpPr>
            <p:cNvPr id="496" name="矩形"/>
            <p:cNvSpPr/>
            <p:nvPr/>
          </p:nvSpPr>
          <p:spPr>
            <a:xfrm>
              <a:off x="0" y="0"/>
              <a:ext cx="4732467" cy="1498189"/>
            </a:xfrm>
            <a:prstGeom prst="rect">
              <a:avLst/>
            </a:prstGeom>
            <a:solidFill>
              <a:srgbClr val="FFFF99"/>
            </a:solidFill>
            <a:ln w="12700" cap="flat">
              <a:noFill/>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Helvetica Neue Medium"/>
                </a:defRPr>
              </a:pPr>
              <a:endParaRPr/>
            </a:p>
          </p:txBody>
        </p:sp>
        <p:pic>
          <p:nvPicPr>
            <p:cNvPr id="497" name="image.pdf" descr="image.pdf"/>
            <p:cNvPicPr>
              <a:picLocks noChangeAspect="1"/>
            </p:cNvPicPr>
            <p:nvPr/>
          </p:nvPicPr>
          <p:blipFill>
            <a:blip r:embed="rId2">
              <a:extLst/>
            </a:blip>
            <a:stretch>
              <a:fillRect/>
            </a:stretch>
          </p:blipFill>
          <p:spPr>
            <a:xfrm>
              <a:off x="0" y="0"/>
              <a:ext cx="4732467" cy="1498189"/>
            </a:xfrm>
            <a:prstGeom prst="rect">
              <a:avLst/>
            </a:prstGeom>
            <a:ln w="12700" cap="flat">
              <a:noFill/>
              <a:miter lim="400000"/>
            </a:ln>
            <a:effectLst/>
          </p:spPr>
        </p:pic>
      </p:grpSp>
      <p:sp>
        <p:nvSpPr>
          <p:cNvPr id="499" name="可见，传感器输出特性C＝f(δ)是非线性的"/>
          <p:cNvSpPr txBox="1"/>
          <p:nvPr/>
        </p:nvSpPr>
        <p:spPr>
          <a:xfrm>
            <a:off x="772259" y="4093849"/>
            <a:ext cx="6542015" cy="609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defRPr>
                <a:latin typeface="Times New Roman"/>
                <a:ea typeface="Times New Roman"/>
                <a:cs typeface="Times New Roman"/>
                <a:sym typeface="Times New Roman"/>
              </a:defRPr>
            </a:pPr>
            <a:r>
              <a:rPr>
                <a:latin typeface="黑体"/>
                <a:ea typeface="黑体"/>
                <a:cs typeface="黑体"/>
                <a:sym typeface="黑体"/>
              </a:rPr>
              <a:t>可见，传感器输出特性</a:t>
            </a:r>
            <a:r>
              <a:t>C</a:t>
            </a:r>
            <a:r>
              <a:rPr>
                <a:latin typeface="黑体"/>
                <a:ea typeface="黑体"/>
                <a:cs typeface="黑体"/>
                <a:sym typeface="黑体"/>
              </a:rPr>
              <a:t>＝</a:t>
            </a:r>
            <a:r>
              <a:rPr i="1"/>
              <a:t>f</a:t>
            </a:r>
            <a:r>
              <a:t>(</a:t>
            </a:r>
            <a:r>
              <a:rPr i="1"/>
              <a:t>δ</a:t>
            </a:r>
            <a:r>
              <a:t>)</a:t>
            </a:r>
            <a:r>
              <a:rPr>
                <a:latin typeface="黑体"/>
                <a:ea typeface="黑体"/>
                <a:cs typeface="黑体"/>
                <a:sym typeface="黑体"/>
              </a:rPr>
              <a:t>是非线性的</a:t>
            </a:r>
          </a:p>
        </p:txBody>
      </p:sp>
      <p:grpSp>
        <p:nvGrpSpPr>
          <p:cNvPr id="502" name="成组"/>
          <p:cNvGrpSpPr/>
          <p:nvPr/>
        </p:nvGrpSpPr>
        <p:grpSpPr>
          <a:xfrm>
            <a:off x="8871046" y="5817"/>
            <a:ext cx="4132316" cy="4601466"/>
            <a:chOff x="0" y="0"/>
            <a:chExt cx="2744608" cy="3752987"/>
          </a:xfrm>
        </p:grpSpPr>
        <p:pic>
          <p:nvPicPr>
            <p:cNvPr id="500" name="图像" descr="图像"/>
            <p:cNvPicPr>
              <a:picLocks noChangeAspect="1"/>
            </p:cNvPicPr>
            <p:nvPr/>
          </p:nvPicPr>
          <p:blipFill>
            <a:blip r:embed="rId3">
              <a:extLst/>
            </a:blip>
            <a:stretch>
              <a:fillRect/>
            </a:stretch>
          </p:blipFill>
          <p:spPr>
            <a:xfrm>
              <a:off x="0" y="0"/>
              <a:ext cx="2744609" cy="3248720"/>
            </a:xfrm>
            <a:prstGeom prst="rect">
              <a:avLst/>
            </a:prstGeom>
            <a:ln w="12700" cap="flat">
              <a:noFill/>
              <a:miter lim="400000"/>
            </a:ln>
            <a:effectLst/>
          </p:spPr>
        </p:pic>
        <p:sp>
          <p:nvSpPr>
            <p:cNvPr id="501" name="c=f(δ)特性曲线"/>
            <p:cNvSpPr txBox="1"/>
            <p:nvPr/>
          </p:nvSpPr>
          <p:spPr>
            <a:xfrm>
              <a:off x="245969" y="3241850"/>
              <a:ext cx="2023307" cy="51113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sz="2600"/>
              </a:lvl1pPr>
            </a:lstStyle>
            <a:p>
              <a:r>
                <a:rPr dirty="0"/>
                <a:t>c=f(δ)</a:t>
              </a:r>
              <a:r>
                <a:rPr dirty="0" err="1"/>
                <a:t>特性曲线</a:t>
              </a:r>
              <a:endParaRPr dirty="0"/>
            </a:p>
          </p:txBody>
        </p:sp>
      </p:grpSp>
      <p:grpSp>
        <p:nvGrpSpPr>
          <p:cNvPr id="505" name="成组"/>
          <p:cNvGrpSpPr/>
          <p:nvPr/>
        </p:nvGrpSpPr>
        <p:grpSpPr>
          <a:xfrm>
            <a:off x="8386862" y="4640051"/>
            <a:ext cx="4300383" cy="4899733"/>
            <a:chOff x="0" y="0"/>
            <a:chExt cx="3469584" cy="4008794"/>
          </a:xfrm>
        </p:grpSpPr>
        <p:pic>
          <p:nvPicPr>
            <p:cNvPr id="503" name="图像" descr="图像"/>
            <p:cNvPicPr>
              <a:picLocks noChangeAspect="1"/>
            </p:cNvPicPr>
            <p:nvPr/>
          </p:nvPicPr>
          <p:blipFill>
            <a:blip r:embed="rId4">
              <a:extLst/>
            </a:blip>
            <a:stretch>
              <a:fillRect/>
            </a:stretch>
          </p:blipFill>
          <p:spPr>
            <a:xfrm>
              <a:off x="0" y="0"/>
              <a:ext cx="3469585" cy="3632381"/>
            </a:xfrm>
            <a:prstGeom prst="rect">
              <a:avLst/>
            </a:prstGeom>
            <a:ln w="12700" cap="flat">
              <a:noFill/>
              <a:miter lim="400000"/>
            </a:ln>
            <a:effectLst/>
          </p:spPr>
        </p:pic>
        <p:sp>
          <p:nvSpPr>
            <p:cNvPr id="504" name="非线性特性"/>
            <p:cNvSpPr txBox="1"/>
            <p:nvPr/>
          </p:nvSpPr>
          <p:spPr>
            <a:xfrm>
              <a:off x="852142" y="3437294"/>
              <a:ext cx="1765301" cy="5715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defRPr sz="2600"/>
              </a:lvl1pPr>
            </a:lstStyle>
            <a:p>
              <a:r>
                <a:t>非线性特性</a:t>
              </a:r>
            </a:p>
          </p:txBody>
        </p:sp>
      </p:grpSp>
      <p:sp>
        <p:nvSpPr>
          <p:cNvPr id="506" name="变极距式"/>
          <p:cNvSpPr>
            <a:spLocks noGrp="1"/>
          </p:cNvSpPr>
          <p:nvPr>
            <p:ph type="title"/>
          </p:nvPr>
        </p:nvSpPr>
        <p:spPr>
          <a:xfrm>
            <a:off x="-182762" y="175783"/>
            <a:ext cx="4443999" cy="1097220"/>
          </a:xfrm>
          <a:prstGeom prst="rect">
            <a:avLst/>
          </a:prstGeom>
        </p:spPr>
        <p:txBody>
          <a:bodyPr/>
          <a:lstStyle/>
          <a:p>
            <a:r>
              <a:rPr dirty="0" err="1"/>
              <a:t>变极距式</a:t>
            </a:r>
            <a:endParaRPr dirty="0"/>
          </a:p>
        </p:txBody>
      </p:sp>
      <p:sp>
        <p:nvSpPr>
          <p:cNvPr id="507" name="因此，以上式含二次项的公式作为传感器的特性使用时，其相对非线性误差ef为"/>
          <p:cNvSpPr txBox="1"/>
          <p:nvPr/>
        </p:nvSpPr>
        <p:spPr>
          <a:xfrm>
            <a:off x="837817" y="4813708"/>
            <a:ext cx="7417954" cy="1067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599" tIns="25599" rIns="25599" bIns="25599" anchor="ctr">
            <a:spAutoFit/>
          </a:bodyPr>
          <a:lstStyle/>
          <a:p>
            <a:pPr algn="l">
              <a:spcBef>
                <a:spcPts val="1500"/>
              </a:spcBef>
            </a:pPr>
            <a:r>
              <a:rPr>
                <a:latin typeface="黑体"/>
                <a:ea typeface="黑体"/>
                <a:cs typeface="黑体"/>
                <a:sym typeface="黑体"/>
              </a:rPr>
              <a:t>因此，以上式含二次项的公式作为传感器的特性使用时，其相对非线性误差</a:t>
            </a:r>
            <a:r>
              <a:rPr i="1">
                <a:latin typeface="Times New Roman"/>
                <a:ea typeface="Times New Roman"/>
                <a:cs typeface="Times New Roman"/>
                <a:sym typeface="Times New Roman"/>
              </a:rPr>
              <a:t>e</a:t>
            </a:r>
            <a:r>
              <a:rPr i="1" baseline="-18214">
                <a:latin typeface="Times New Roman"/>
                <a:ea typeface="Times New Roman"/>
                <a:cs typeface="Times New Roman"/>
                <a:sym typeface="Times New Roman"/>
              </a:rPr>
              <a:t>f</a:t>
            </a:r>
            <a:r>
              <a:rPr>
                <a:latin typeface="黑体"/>
                <a:ea typeface="黑体"/>
                <a:cs typeface="黑体"/>
                <a:sym typeface="黑体"/>
              </a:rPr>
              <a:t>为</a:t>
            </a:r>
          </a:p>
        </p:txBody>
      </p:sp>
      <p:pic>
        <p:nvPicPr>
          <p:cNvPr id="508" name="image.pdf" descr="image.pdf"/>
          <p:cNvPicPr>
            <a:picLocks noChangeAspect="1"/>
          </p:cNvPicPr>
          <p:nvPr/>
        </p:nvPicPr>
        <p:blipFill>
          <a:blip r:embed="rId5">
            <a:extLst/>
          </a:blip>
          <a:stretch>
            <a:fillRect/>
          </a:stretch>
        </p:blipFill>
        <p:spPr>
          <a:xfrm>
            <a:off x="1047392" y="5791010"/>
            <a:ext cx="6759787" cy="1706881"/>
          </a:xfrm>
          <a:prstGeom prst="rect">
            <a:avLst/>
          </a:prstGeom>
          <a:ln w="12700">
            <a:miter lim="400000"/>
          </a:ln>
        </p:spPr>
      </p:pic>
      <p:sp>
        <p:nvSpPr>
          <p:cNvPr id="509" name="故，δ0的减小会导致非线性误差增大，过小还可能导致击穿"/>
          <p:cNvSpPr txBox="1"/>
          <p:nvPr/>
        </p:nvSpPr>
        <p:spPr>
          <a:xfrm>
            <a:off x="554134" y="7690087"/>
            <a:ext cx="9393182" cy="4588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marL="487680" indent="-487680" algn="l">
              <a:lnSpc>
                <a:spcPct val="120000"/>
              </a:lnSpc>
              <a:spcBef>
                <a:spcPts val="800"/>
              </a:spcBef>
              <a:defRPr>
                <a:solidFill>
                  <a:schemeClr val="accent5">
                    <a:hueOff val="-82419"/>
                    <a:satOff val="-9513"/>
                    <a:lumOff val="-16343"/>
                  </a:schemeClr>
                </a:solidFill>
                <a:latin typeface="Times New Roman"/>
                <a:ea typeface="Times New Roman"/>
                <a:cs typeface="Times New Roman"/>
                <a:sym typeface="Times New Roman"/>
              </a:defRPr>
            </a:pPr>
            <a:r>
              <a:rPr sz="3200" i="1" baseline="-20571" dirty="0" err="1"/>
              <a:t>故，δ</a:t>
            </a:r>
            <a:r>
              <a:rPr sz="3200" i="1" baseline="-26571" dirty="0" err="1"/>
              <a:t>0</a:t>
            </a:r>
            <a:r>
              <a:rPr sz="3200" i="1" baseline="-20571" dirty="0" err="1"/>
              <a:t>的减小会导致非线性误差增大，过小还可能导致击穿</a:t>
            </a:r>
            <a:endParaRPr sz="3200" i="1" baseline="-20571" dirty="0"/>
          </a:p>
        </p:txBody>
      </p:sp>
      <p:sp>
        <p:nvSpPr>
          <p:cNvPr id="510" name="为此，极板间可采用高介电常数的材料"/>
          <p:cNvSpPr txBox="1"/>
          <p:nvPr/>
        </p:nvSpPr>
        <p:spPr>
          <a:xfrm>
            <a:off x="554134" y="8470114"/>
            <a:ext cx="6159501" cy="609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a:solidFill>
                  <a:schemeClr val="accent5">
                    <a:lumOff val="-29866"/>
                  </a:schemeClr>
                </a:solidFill>
              </a:defRPr>
            </a:lvl1pPr>
          </a:lstStyle>
          <a:p>
            <a:r>
              <a:rPr dirty="0" err="1"/>
              <a:t>为此，极板间可采用高介电常数的材料</a:t>
            </a:r>
            <a:endParaRPr dirty="0"/>
          </a:p>
        </p:txBody>
      </p:sp>
      <p:sp>
        <p:nvSpPr>
          <p:cNvPr id="2" name="灯片编号占位符 1"/>
          <p:cNvSpPr>
            <a:spLocks noGrp="1"/>
          </p:cNvSpPr>
          <p:nvPr>
            <p:ph type="sldNum" sz="quarter" idx="2"/>
          </p:nvPr>
        </p:nvSpPr>
        <p:spPr/>
        <p:txBody>
          <a:bodyPr/>
          <a:lstStyle/>
          <a:p>
            <a:fld id="{86CB4B4D-7CA3-9044-876B-883B54F8677D}" type="slidenum">
              <a:rPr lang="en-US" altLang="zh-CN" smtClean="0"/>
              <a:t>9</a:t>
            </a:fld>
            <a:endParaRPr lang="zh-CN" altLang="en-US"/>
          </a:p>
        </p:txBody>
      </p:sp>
    </p:spTree>
  </p:cSld>
  <p:clrMapOvr>
    <a:masterClrMapping/>
  </p:clrMapOvr>
  <p:transition spd="med"/>
  <p:timing>
    <p:tnLst>
      <p:par>
        <p:cTn id="1" dur="indefinite" restart="never" nodeType="tmRoot"/>
      </p:par>
    </p:tnLst>
  </p:timing>
</p:sld>
</file>

<file path=ppt/theme/theme1.xml><?xml version="1.0" encoding="utf-8"?>
<a:theme xmlns:a="http://schemas.openxmlformats.org/drawingml/2006/main"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800" b="0"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800" b="0"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268</TotalTime>
  <Words>1793</Words>
  <Application>Microsoft Office PowerPoint</Application>
  <PresentationFormat>自定义</PresentationFormat>
  <Paragraphs>400</Paragraphs>
  <Slides>65</Slides>
  <Notes>4</Notes>
  <HiddenSlides>0</HiddenSlides>
  <MMClips>0</MMClips>
  <ScaleCrop>false</ScaleCrop>
  <HeadingPairs>
    <vt:vector size="6" baseType="variant">
      <vt:variant>
        <vt:lpstr>已用的字体</vt:lpstr>
      </vt:variant>
      <vt:variant>
        <vt:i4>21</vt:i4>
      </vt:variant>
      <vt:variant>
        <vt:lpstr>主题</vt:lpstr>
      </vt:variant>
      <vt:variant>
        <vt:i4>1</vt:i4>
      </vt:variant>
      <vt:variant>
        <vt:lpstr>幻灯片标题</vt:lpstr>
      </vt:variant>
      <vt:variant>
        <vt:i4>65</vt:i4>
      </vt:variant>
    </vt:vector>
  </HeadingPairs>
  <TitlesOfParts>
    <vt:vector size="87" baseType="lpstr">
      <vt:lpstr>Helvetica Light</vt:lpstr>
      <vt:lpstr>Helvetica Neue</vt:lpstr>
      <vt:lpstr>Helvetica Neue Light</vt:lpstr>
      <vt:lpstr>Helvetica Neue Medium</vt:lpstr>
      <vt:lpstr>Helvetica Neue Thin</vt:lpstr>
      <vt:lpstr>Kaiti SC Regular</vt:lpstr>
      <vt:lpstr>Songti SC Bold</vt:lpstr>
      <vt:lpstr>Songti SC Regular</vt:lpstr>
      <vt:lpstr>黑体</vt:lpstr>
      <vt:lpstr>华文楷体</vt:lpstr>
      <vt:lpstr>华文中宋</vt:lpstr>
      <vt:lpstr>楷体</vt:lpstr>
      <vt:lpstr>楷体_GB2312</vt:lpstr>
      <vt:lpstr>宋体</vt:lpstr>
      <vt:lpstr>微软雅黑</vt:lpstr>
      <vt:lpstr>Arial</vt:lpstr>
      <vt:lpstr>Cambria Math</vt:lpstr>
      <vt:lpstr>Helvetica</vt:lpstr>
      <vt:lpstr>Symbol</vt:lpstr>
      <vt:lpstr>Tahoma</vt:lpstr>
      <vt:lpstr>Times New Roman</vt:lpstr>
      <vt:lpstr>White</vt:lpstr>
      <vt:lpstr>检测技术与仪器</vt:lpstr>
      <vt:lpstr>主要内容</vt:lpstr>
      <vt:lpstr>工作原理</vt:lpstr>
      <vt:lpstr>工作原理</vt:lpstr>
      <vt:lpstr>工作原理</vt:lpstr>
      <vt:lpstr>变极距式</vt:lpstr>
      <vt:lpstr>变极距式</vt:lpstr>
      <vt:lpstr>变极距式</vt:lpstr>
      <vt:lpstr>变极距式</vt:lpstr>
      <vt:lpstr>变极距式</vt:lpstr>
      <vt:lpstr>变极距式</vt:lpstr>
      <vt:lpstr>变面积型</vt:lpstr>
      <vt:lpstr>变面积型</vt:lpstr>
      <vt:lpstr>变面积型</vt:lpstr>
      <vt:lpstr>变面积型</vt:lpstr>
      <vt:lpstr>变面积型</vt:lpstr>
      <vt:lpstr>变面积型</vt:lpstr>
      <vt:lpstr>变介质型</vt:lpstr>
      <vt:lpstr>变介质型</vt:lpstr>
      <vt:lpstr>PowerPoint 演示文稿</vt:lpstr>
      <vt:lpstr>主要问题</vt:lpstr>
      <vt:lpstr>主要问题</vt:lpstr>
      <vt:lpstr>主要问题</vt:lpstr>
      <vt:lpstr>主要问题</vt:lpstr>
      <vt:lpstr>主要问题</vt:lpstr>
      <vt:lpstr>主要问题</vt:lpstr>
      <vt:lpstr>测量电路 </vt:lpstr>
      <vt:lpstr>测量电路</vt:lpstr>
      <vt:lpstr>测量电路</vt:lpstr>
      <vt:lpstr>测量电路</vt:lpstr>
      <vt:lpstr>测量电路</vt:lpstr>
      <vt:lpstr>测量电路</vt:lpstr>
      <vt:lpstr>测量电路</vt:lpstr>
      <vt:lpstr>测量电路</vt:lpstr>
      <vt:lpstr>测量电路</vt:lpstr>
      <vt:lpstr>测量电路</vt:lpstr>
      <vt:lpstr>测量电路</vt:lpstr>
      <vt:lpstr>测量电路</vt:lpstr>
      <vt:lpstr>电容传感器性能</vt:lpstr>
      <vt:lpstr>电容传感器性能</vt:lpstr>
      <vt:lpstr>电容传感器性能</vt:lpstr>
      <vt:lpstr>电容传感器性能</vt:lpstr>
      <vt:lpstr>性能</vt:lpstr>
      <vt:lpstr>电容式传感器的应用</vt:lpstr>
      <vt:lpstr>电容式传感器的应用</vt:lpstr>
      <vt:lpstr>电容式传感器的应用</vt:lpstr>
      <vt:lpstr>电容式传感器的应用</vt:lpstr>
      <vt:lpstr>电容式传感器的应用</vt:lpstr>
      <vt:lpstr>电容式传感器的应用</vt:lpstr>
      <vt:lpstr>电容式传感器的应用</vt:lpstr>
      <vt:lpstr>电容式压差传感器</vt:lpstr>
      <vt:lpstr>电容式传感器的应用</vt:lpstr>
      <vt:lpstr>电容式传感器的应用</vt:lpstr>
      <vt:lpstr>电容式传感器的应用</vt:lpstr>
      <vt:lpstr>电容式传感器的应用</vt:lpstr>
      <vt:lpstr>电容式测厚仪</vt:lpstr>
      <vt:lpstr>湿度测量 </vt:lpstr>
      <vt:lpstr>电容式油量表</vt:lpstr>
      <vt:lpstr>PowerPoint 演示文稿</vt:lpstr>
      <vt:lpstr>电容式传感器的应用</vt:lpstr>
      <vt:lpstr>电容式指纹识别传感器</vt:lpstr>
      <vt:lpstr>电容式传感器的应用</vt:lpstr>
      <vt:lpstr>电容式传感器的应用</vt:lpstr>
      <vt:lpstr>随 堂 练 习</vt:lpstr>
      <vt:lpstr>随 堂 练 习</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检测技术与仪器</dc:title>
  <cp:lastModifiedBy>荣 生辉</cp:lastModifiedBy>
  <cp:revision>15</cp:revision>
  <dcterms:modified xsi:type="dcterms:W3CDTF">2019-11-11T07:17:53Z</dcterms:modified>
</cp:coreProperties>
</file>